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7" r:id="rId2"/>
    <p:sldId id="259" r:id="rId3"/>
    <p:sldId id="260" r:id="rId4"/>
    <p:sldId id="261" r:id="rId5"/>
    <p:sldId id="262" r:id="rId6"/>
    <p:sldId id="263" r:id="rId7"/>
    <p:sldId id="280" r:id="rId8"/>
    <p:sldId id="282" r:id="rId9"/>
    <p:sldId id="265" r:id="rId10"/>
    <p:sldId id="267" r:id="rId11"/>
    <p:sldId id="271" r:id="rId12"/>
    <p:sldId id="270" r:id="rId13"/>
    <p:sldId id="298" r:id="rId14"/>
    <p:sldId id="266" r:id="rId15"/>
    <p:sldId id="272" r:id="rId16"/>
    <p:sldId id="284" r:id="rId17"/>
    <p:sldId id="283" r:id="rId18"/>
    <p:sldId id="273" r:id="rId19"/>
    <p:sldId id="285" r:id="rId20"/>
    <p:sldId id="290" r:id="rId21"/>
    <p:sldId id="274" r:id="rId22"/>
    <p:sldId id="281" r:id="rId23"/>
    <p:sldId id="275" r:id="rId24"/>
    <p:sldId id="286" r:id="rId25"/>
    <p:sldId id="289" r:id="rId26"/>
    <p:sldId id="291" r:id="rId27"/>
    <p:sldId id="292" r:id="rId28"/>
    <p:sldId id="293" r:id="rId29"/>
    <p:sldId id="294" r:id="rId30"/>
    <p:sldId id="295" r:id="rId31"/>
    <p:sldId id="296" r:id="rId32"/>
    <p:sldId id="278" r:id="rId33"/>
    <p:sldId id="297" r:id="rId34"/>
    <p:sldId id="279" r:id="rId35"/>
    <p:sldId id="299" r:id="rId36"/>
    <p:sldId id="300" r:id="rId37"/>
    <p:sldId id="301" r:id="rId38"/>
    <p:sldId id="269" r:id="rId39"/>
    <p:sldId id="25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06D7BE-9856-4B8B-BC8E-7DFD65DF7B54}">
          <p14:sldIdLst>
            <p14:sldId id="257"/>
            <p14:sldId id="259"/>
            <p14:sldId id="260"/>
            <p14:sldId id="261"/>
            <p14:sldId id="262"/>
            <p14:sldId id="263"/>
            <p14:sldId id="280"/>
            <p14:sldId id="282"/>
            <p14:sldId id="265"/>
            <p14:sldId id="267"/>
            <p14:sldId id="271"/>
            <p14:sldId id="270"/>
            <p14:sldId id="298"/>
            <p14:sldId id="266"/>
            <p14:sldId id="272"/>
            <p14:sldId id="284"/>
            <p14:sldId id="283"/>
            <p14:sldId id="273"/>
            <p14:sldId id="285"/>
            <p14:sldId id="290"/>
            <p14:sldId id="274"/>
            <p14:sldId id="281"/>
            <p14:sldId id="275"/>
            <p14:sldId id="286"/>
            <p14:sldId id="289"/>
            <p14:sldId id="291"/>
            <p14:sldId id="292"/>
            <p14:sldId id="293"/>
            <p14:sldId id="294"/>
            <p14:sldId id="295"/>
            <p14:sldId id="296"/>
            <p14:sldId id="278"/>
            <p14:sldId id="297"/>
            <p14:sldId id="279"/>
            <p14:sldId id="299"/>
            <p14:sldId id="300"/>
            <p14:sldId id="301"/>
            <p14:sldId id="269"/>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47" autoAdjust="0"/>
    <p:restoredTop sz="94660"/>
  </p:normalViewPr>
  <p:slideViewPr>
    <p:cSldViewPr snapToGrid="0">
      <p:cViewPr>
        <p:scale>
          <a:sx n="107" d="100"/>
          <a:sy n="107" d="100"/>
        </p:scale>
        <p:origin x="68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7ACA77-2279-4850-B65C-12CC326E9551}" type="datetimeFigureOut">
              <a:rPr lang="en-IN" smtClean="0"/>
              <a:t>05-05-2024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98580A-03F9-4B84-9259-64D49CCDB3FE}" type="slidenum">
              <a:rPr lang="en-IN" smtClean="0"/>
              <a:t>‹#›</a:t>
            </a:fld>
            <a:endParaRPr lang="en-IN"/>
          </a:p>
        </p:txBody>
      </p:sp>
    </p:spTree>
    <p:extLst>
      <p:ext uri="{BB962C8B-B14F-4D97-AF65-F5344CB8AC3E}">
        <p14:creationId xmlns:p14="http://schemas.microsoft.com/office/powerpoint/2010/main" val="33292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C92E2D-7839-4320-8775-128415AE85B2}"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C0F992-8435-494C-9FB6-F098B0688D7F}"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7B30D7-FCBD-4B40-9DF0-460D0B48E04D}"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0A6E9A-1AC2-483A-BE06-34F77A2A72B7}"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EC3D96C-68C8-4BF0-AF9C-B2B7F56DF9C9}"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D36B85-712E-4DBA-93F8-CADF4C7D260A}"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7C02FA-EE1E-4241-96D3-1FA8A6DCFB37}"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9386F-62D8-410C-B186-4B235F9F8C67}"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443FAA-E3FC-43A2-AD5C-476AF6AA083A}"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345FF-2D7E-4C31-94AC-FB4050B7405E}"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6FB39-B5B7-41F1-B96B-CA2C88F43274}"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AEE94B-F9FA-4E55-8F4D-2C8B3A3E249E}" type="datetime1">
              <a:rPr lang="en-US" smtClean="0"/>
              <a:t>5/5/2024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680CC7-CF52-4732-9B31-B5AEAF5A49F1}" type="datetime1">
              <a:rPr lang="en-US" smtClean="0"/>
              <a:t>5/5/2024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3669-0D09-4BB5-AA2B-DC3C9A88C596}" type="datetime1">
              <a:rPr lang="en-US" smtClean="0"/>
              <a:t>5/5/2024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A4EE1B-D2C0-43C6-8D52-925F2040BB62}"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BBA4F-FC00-437D-A0CA-146BA336C6BE}"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882E21A-7204-49D8-817A-6AD109F8EE7E}" type="datetime1">
              <a:rPr lang="en-US" smtClean="0"/>
              <a:t>5/5/2024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eeexplore.ieee.org/document/10158440"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529688" y="726003"/>
            <a:ext cx="6253317" cy="3686015"/>
          </a:xfrm>
        </p:spPr>
        <p:txBody>
          <a:bodyPr>
            <a:noAutofit/>
          </a:bodyPr>
          <a:lstStyle/>
          <a:p>
            <a:r>
              <a:rPr lang="en-US" sz="4000" dirty="0"/>
              <a:t>Facial Features Based Drowsiness Detection with Multi scale Convolutional Neural Network</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529688" y="4656964"/>
            <a:ext cx="2843035" cy="1879001"/>
          </a:xfrm>
        </p:spPr>
        <p:txBody>
          <a:bodyPr>
            <a:normAutofit/>
          </a:bodyPr>
          <a:lstStyle/>
          <a:p>
            <a:r>
              <a:rPr lang="en-US" sz="2000" dirty="0">
                <a:solidFill>
                  <a:srgbClr val="0070C0"/>
                </a:solidFill>
              </a:rPr>
              <a:t>Under the Guidance of:</a:t>
            </a:r>
          </a:p>
          <a:p>
            <a:r>
              <a:rPr lang="en-US" sz="2000" dirty="0">
                <a:solidFill>
                  <a:srgbClr val="0070C0"/>
                </a:solidFill>
              </a:rPr>
              <a:t>DR. </a:t>
            </a:r>
            <a:r>
              <a:rPr lang="en-US" sz="2000" dirty="0" err="1">
                <a:solidFill>
                  <a:srgbClr val="0070C0"/>
                </a:solidFill>
              </a:rPr>
              <a:t>Prabaharan</a:t>
            </a:r>
            <a:r>
              <a:rPr lang="en-US" sz="2000" dirty="0">
                <a:solidFill>
                  <a:srgbClr val="0070C0"/>
                </a:solidFill>
              </a:rPr>
              <a:t> L</a:t>
            </a:r>
          </a:p>
          <a:p>
            <a:r>
              <a:rPr lang="en-US" sz="2000" dirty="0">
                <a:solidFill>
                  <a:srgbClr val="0070C0"/>
                </a:solidFill>
              </a:rPr>
              <a:t>Asst. professor</a:t>
            </a:r>
          </a:p>
        </p:txBody>
      </p:sp>
      <p:pic>
        <p:nvPicPr>
          <p:cNvPr id="6" name="Picture 5">
            <a:extLst>
              <a:ext uri="{FF2B5EF4-FFF2-40B4-BE49-F238E27FC236}">
                <a16:creationId xmlns:a16="http://schemas.microsoft.com/office/drawing/2014/main" id="{ABDBE84B-1988-9AEC-2B4B-2C2E8041B19D}"/>
              </a:ext>
            </a:extLst>
          </p:cNvPr>
          <p:cNvPicPr>
            <a:picLocks noChangeAspect="1"/>
          </p:cNvPicPr>
          <p:nvPr/>
        </p:nvPicPr>
        <p:blipFill rotWithShape="1">
          <a:blip r:embed="rId2">
            <a:extLst>
              <a:ext uri="{28A0092B-C50C-407E-A947-70E740481C1C}">
                <a14:useLocalDpi xmlns:a14="http://schemas.microsoft.com/office/drawing/2010/main" val="0"/>
              </a:ext>
            </a:extLst>
          </a:blip>
          <a:srcRect l="16358" r="26577"/>
          <a:stretch/>
        </p:blipFill>
        <p:spPr>
          <a:xfrm>
            <a:off x="326002" y="861007"/>
            <a:ext cx="5101751" cy="5486400"/>
          </a:xfrm>
          <a:prstGeom prst="rect">
            <a:avLst/>
          </a:prstGeom>
        </p:spPr>
      </p:pic>
      <p:sp>
        <p:nvSpPr>
          <p:cNvPr id="4" name="TextBox 3">
            <a:extLst>
              <a:ext uri="{FF2B5EF4-FFF2-40B4-BE49-F238E27FC236}">
                <a16:creationId xmlns:a16="http://schemas.microsoft.com/office/drawing/2014/main" id="{7245A4FC-60D8-79DE-C6AD-2FFB5BFA4B85}"/>
              </a:ext>
            </a:extLst>
          </p:cNvPr>
          <p:cNvSpPr txBox="1"/>
          <p:nvPr/>
        </p:nvSpPr>
        <p:spPr>
          <a:xfrm>
            <a:off x="8444285" y="4715126"/>
            <a:ext cx="3267985" cy="1631216"/>
          </a:xfrm>
          <a:prstGeom prst="rect">
            <a:avLst/>
          </a:prstGeom>
          <a:noFill/>
        </p:spPr>
        <p:txBody>
          <a:bodyPr wrap="square" rtlCol="0">
            <a:spAutoFit/>
          </a:bodyPr>
          <a:lstStyle/>
          <a:p>
            <a:r>
              <a:rPr lang="en-US" sz="2000" dirty="0">
                <a:solidFill>
                  <a:srgbClr val="FF0000"/>
                </a:solidFill>
              </a:rPr>
              <a:t>Presented by:</a:t>
            </a:r>
          </a:p>
          <a:p>
            <a:endParaRPr lang="en-US" sz="2000" dirty="0">
              <a:solidFill>
                <a:srgbClr val="FF0000"/>
              </a:solidFill>
            </a:endParaRPr>
          </a:p>
          <a:p>
            <a:r>
              <a:rPr lang="en-US" sz="2000" dirty="0">
                <a:solidFill>
                  <a:srgbClr val="FF0000"/>
                </a:solidFill>
              </a:rPr>
              <a:t>125003148	Kevin M </a:t>
            </a:r>
          </a:p>
          <a:p>
            <a:r>
              <a:rPr lang="en-US" sz="2000" dirty="0">
                <a:solidFill>
                  <a:srgbClr val="FF0000"/>
                </a:solidFill>
              </a:rPr>
              <a:t>125003287	Sanju S</a:t>
            </a:r>
          </a:p>
          <a:p>
            <a:r>
              <a:rPr lang="en-US" sz="2000" dirty="0">
                <a:solidFill>
                  <a:srgbClr val="FF0000"/>
                </a:solidFill>
              </a:rPr>
              <a:t>125003321	Sibikiran V</a:t>
            </a:r>
            <a:endParaRPr lang="en-IN" sz="2000" dirty="0">
              <a:solidFill>
                <a:srgbClr val="FF0000"/>
              </a:solidFill>
            </a:endParaRPr>
          </a:p>
        </p:txBody>
      </p:sp>
      <p:pic>
        <p:nvPicPr>
          <p:cNvPr id="7" name="Picture 6">
            <a:extLst>
              <a:ext uri="{FF2B5EF4-FFF2-40B4-BE49-F238E27FC236}">
                <a16:creationId xmlns:a16="http://schemas.microsoft.com/office/drawing/2014/main" id="{3F541BBA-8FAA-8AD0-200B-70C2CFE51A07}"/>
              </a:ext>
            </a:extLst>
          </p:cNvPr>
          <p:cNvPicPr>
            <a:picLocks noChangeAspect="1"/>
          </p:cNvPicPr>
          <p:nvPr/>
        </p:nvPicPr>
        <p:blipFill>
          <a:blip r:embed="rId3"/>
          <a:stretch>
            <a:fillRect/>
          </a:stretch>
        </p:blipFill>
        <p:spPr>
          <a:xfrm>
            <a:off x="10400306" y="0"/>
            <a:ext cx="1791694" cy="1167393"/>
          </a:xfrm>
          <a:prstGeom prst="rect">
            <a:avLst/>
          </a:prstGeom>
        </p:spPr>
      </p:pic>
      <p:sp>
        <p:nvSpPr>
          <p:cNvPr id="5" name="Date Placeholder 4">
            <a:extLst>
              <a:ext uri="{FF2B5EF4-FFF2-40B4-BE49-F238E27FC236}">
                <a16:creationId xmlns:a16="http://schemas.microsoft.com/office/drawing/2014/main" id="{9EA06B11-D00A-D0BB-D6C8-4F5BE46CF950}"/>
              </a:ext>
            </a:extLst>
          </p:cNvPr>
          <p:cNvSpPr>
            <a:spLocks noGrp="1"/>
          </p:cNvSpPr>
          <p:nvPr>
            <p:ph type="dt" sz="half" idx="10"/>
          </p:nvPr>
        </p:nvSpPr>
        <p:spPr/>
        <p:txBody>
          <a:bodyPr/>
          <a:lstStyle/>
          <a:p>
            <a:fld id="{AE257248-9814-42E9-8771-9C3BF230F7C1}" type="datetime1">
              <a:rPr lang="en-US" smtClean="0"/>
              <a:t>5/5/2024</a:t>
            </a:fld>
            <a:endParaRPr lang="en-US" dirty="0"/>
          </a:p>
        </p:txBody>
      </p:sp>
      <p:sp>
        <p:nvSpPr>
          <p:cNvPr id="9" name="Slide Number Placeholder 8">
            <a:extLst>
              <a:ext uri="{FF2B5EF4-FFF2-40B4-BE49-F238E27FC236}">
                <a16:creationId xmlns:a16="http://schemas.microsoft.com/office/drawing/2014/main" id="{A387D867-594D-6CCA-8A57-582F0F4E21E0}"/>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4CFB-5967-73C6-F48A-E5A52BCE9B02}"/>
              </a:ext>
            </a:extLst>
          </p:cNvPr>
          <p:cNvSpPr>
            <a:spLocks noGrp="1"/>
          </p:cNvSpPr>
          <p:nvPr>
            <p:ph type="title"/>
          </p:nvPr>
        </p:nvSpPr>
        <p:spPr/>
        <p:txBody>
          <a:bodyPr>
            <a:normAutofit/>
          </a:bodyPr>
          <a:lstStyle/>
          <a:p>
            <a:r>
              <a:rPr lang="en-US" sz="4000" dirty="0"/>
              <a:t>DATA SET</a:t>
            </a:r>
            <a:endParaRPr lang="en-IN" sz="4000" dirty="0"/>
          </a:p>
        </p:txBody>
      </p:sp>
      <p:sp>
        <p:nvSpPr>
          <p:cNvPr id="3" name="Content Placeholder 2">
            <a:extLst>
              <a:ext uri="{FF2B5EF4-FFF2-40B4-BE49-F238E27FC236}">
                <a16:creationId xmlns:a16="http://schemas.microsoft.com/office/drawing/2014/main" id="{AD7D9C97-CFA6-CA6B-035F-CB79871A0A97}"/>
              </a:ext>
            </a:extLst>
          </p:cNvPr>
          <p:cNvSpPr>
            <a:spLocks noGrp="1"/>
          </p:cNvSpPr>
          <p:nvPr>
            <p:ph idx="1"/>
          </p:nvPr>
        </p:nvSpPr>
        <p:spPr/>
        <p:txBody>
          <a:bodyPr/>
          <a:lstStyle/>
          <a:p>
            <a:pPr>
              <a:buFont typeface="Wingdings" panose="05000000000000000000" pitchFamily="2" charset="2"/>
              <a:buChar char="Ø"/>
            </a:pPr>
            <a:r>
              <a:rPr lang="en-US" dirty="0"/>
              <a:t>YAWDD dataset </a:t>
            </a:r>
            <a:r>
              <a:rPr lang="en-US"/>
              <a:t>– Yawning </a:t>
            </a:r>
            <a:r>
              <a:rPr lang="en-US" dirty="0"/>
              <a:t>Detection Dataset</a:t>
            </a:r>
          </a:p>
          <a:p>
            <a:pPr>
              <a:buFont typeface="Wingdings" panose="05000000000000000000" pitchFamily="2" charset="2"/>
              <a:buChar char="Ø"/>
            </a:pPr>
            <a:r>
              <a:rPr lang="en-US" dirty="0"/>
              <a:t>NTHU-DDD dataset - </a:t>
            </a:r>
            <a:r>
              <a:rPr lang="en-US" b="0" i="0" dirty="0">
                <a:solidFill>
                  <a:schemeClr val="tx1"/>
                </a:solidFill>
                <a:effectLst/>
                <a:latin typeface="Söhne"/>
              </a:rPr>
              <a:t>National Tsing Hua University Drowsy Driving Detection dataset</a:t>
            </a:r>
            <a:endParaRPr lang="en-IN" dirty="0">
              <a:solidFill>
                <a:schemeClr val="tx1"/>
              </a:solidFill>
            </a:endParaRPr>
          </a:p>
        </p:txBody>
      </p:sp>
      <p:pic>
        <p:nvPicPr>
          <p:cNvPr id="6" name="Picture 5">
            <a:extLst>
              <a:ext uri="{FF2B5EF4-FFF2-40B4-BE49-F238E27FC236}">
                <a16:creationId xmlns:a16="http://schemas.microsoft.com/office/drawing/2014/main" id="{8756193B-C2E1-D989-749A-D6B5DE5542CC}"/>
              </a:ext>
            </a:extLst>
          </p:cNvPr>
          <p:cNvPicPr>
            <a:picLocks noChangeAspect="1"/>
          </p:cNvPicPr>
          <p:nvPr/>
        </p:nvPicPr>
        <p:blipFill>
          <a:blip r:embed="rId2"/>
          <a:stretch>
            <a:fillRect/>
          </a:stretch>
        </p:blipFill>
        <p:spPr>
          <a:xfrm>
            <a:off x="4251960" y="3261201"/>
            <a:ext cx="3852253" cy="2878621"/>
          </a:xfrm>
          <a:prstGeom prst="rect">
            <a:avLst/>
          </a:prstGeom>
        </p:spPr>
      </p:pic>
      <p:pic>
        <p:nvPicPr>
          <p:cNvPr id="7" name="Picture 6">
            <a:extLst>
              <a:ext uri="{FF2B5EF4-FFF2-40B4-BE49-F238E27FC236}">
                <a16:creationId xmlns:a16="http://schemas.microsoft.com/office/drawing/2014/main" id="{DFE35344-D1C6-6947-77F8-20B711ABFA89}"/>
              </a:ext>
            </a:extLst>
          </p:cNvPr>
          <p:cNvPicPr>
            <a:picLocks noChangeAspect="1"/>
          </p:cNvPicPr>
          <p:nvPr/>
        </p:nvPicPr>
        <p:blipFill>
          <a:blip r:embed="rId3"/>
          <a:stretch>
            <a:fillRect/>
          </a:stretch>
        </p:blipFill>
        <p:spPr>
          <a:xfrm>
            <a:off x="10400306" y="0"/>
            <a:ext cx="1791694" cy="1167393"/>
          </a:xfrm>
          <a:prstGeom prst="rect">
            <a:avLst/>
          </a:prstGeom>
        </p:spPr>
      </p:pic>
      <p:sp>
        <p:nvSpPr>
          <p:cNvPr id="8" name="Date Placeholder 7">
            <a:extLst>
              <a:ext uri="{FF2B5EF4-FFF2-40B4-BE49-F238E27FC236}">
                <a16:creationId xmlns:a16="http://schemas.microsoft.com/office/drawing/2014/main" id="{1E40B18D-B796-F9AC-4344-CE73F714C0B8}"/>
              </a:ext>
            </a:extLst>
          </p:cNvPr>
          <p:cNvSpPr>
            <a:spLocks noGrp="1"/>
          </p:cNvSpPr>
          <p:nvPr>
            <p:ph type="dt" sz="half" idx="10"/>
          </p:nvPr>
        </p:nvSpPr>
        <p:spPr/>
        <p:txBody>
          <a:bodyPr/>
          <a:lstStyle/>
          <a:p>
            <a:fld id="{0FF3FDCA-6832-408A-89F1-2F7DBB826D88}" type="datetime1">
              <a:rPr lang="en-US" smtClean="0"/>
              <a:t>5/5/2024</a:t>
            </a:fld>
            <a:endParaRPr lang="en-US" dirty="0"/>
          </a:p>
        </p:txBody>
      </p:sp>
      <p:sp>
        <p:nvSpPr>
          <p:cNvPr id="9" name="Slide Number Placeholder 8">
            <a:extLst>
              <a:ext uri="{FF2B5EF4-FFF2-40B4-BE49-F238E27FC236}">
                <a16:creationId xmlns:a16="http://schemas.microsoft.com/office/drawing/2014/main" id="{AFCF886A-1619-07D0-748B-A3893E84C93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11987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D591-6121-7203-0106-884D0AE9A0A9}"/>
              </a:ext>
            </a:extLst>
          </p:cNvPr>
          <p:cNvSpPr>
            <a:spLocks noGrp="1"/>
          </p:cNvSpPr>
          <p:nvPr>
            <p:ph type="title"/>
          </p:nvPr>
        </p:nvSpPr>
        <p:spPr/>
        <p:txBody>
          <a:bodyPr>
            <a:normAutofit/>
          </a:bodyPr>
          <a:lstStyle/>
          <a:p>
            <a:r>
              <a:rPr lang="en-US" sz="4000" dirty="0"/>
              <a:t>YAWDD</a:t>
            </a:r>
            <a:endParaRPr lang="en-IN" sz="4000" dirty="0"/>
          </a:p>
        </p:txBody>
      </p:sp>
      <p:pic>
        <p:nvPicPr>
          <p:cNvPr id="7" name="Content Placeholder 6">
            <a:extLst>
              <a:ext uri="{FF2B5EF4-FFF2-40B4-BE49-F238E27FC236}">
                <a16:creationId xmlns:a16="http://schemas.microsoft.com/office/drawing/2014/main" id="{D2C52B88-490A-A1FD-786B-380D1D5B316C}"/>
              </a:ext>
            </a:extLst>
          </p:cNvPr>
          <p:cNvPicPr>
            <a:picLocks noGrp="1" noChangeAspect="1"/>
          </p:cNvPicPr>
          <p:nvPr>
            <p:ph idx="1"/>
          </p:nvPr>
        </p:nvPicPr>
        <p:blipFill>
          <a:blip r:embed="rId2"/>
          <a:stretch>
            <a:fillRect/>
          </a:stretch>
        </p:blipFill>
        <p:spPr>
          <a:xfrm>
            <a:off x="1831784" y="2108200"/>
            <a:ext cx="8588757" cy="3760788"/>
          </a:xfrm>
        </p:spPr>
      </p:pic>
      <p:pic>
        <p:nvPicPr>
          <p:cNvPr id="5" name="Picture 4">
            <a:extLst>
              <a:ext uri="{FF2B5EF4-FFF2-40B4-BE49-F238E27FC236}">
                <a16:creationId xmlns:a16="http://schemas.microsoft.com/office/drawing/2014/main" id="{F04DECFF-D054-C880-BCC4-C5E5AE241B8F}"/>
              </a:ext>
            </a:extLst>
          </p:cNvPr>
          <p:cNvPicPr>
            <a:picLocks noChangeAspect="1"/>
          </p:cNvPicPr>
          <p:nvPr/>
        </p:nvPicPr>
        <p:blipFill>
          <a:blip r:embed="rId3"/>
          <a:stretch>
            <a:fillRect/>
          </a:stretch>
        </p:blipFill>
        <p:spPr>
          <a:xfrm>
            <a:off x="10400306" y="0"/>
            <a:ext cx="1791694" cy="1167393"/>
          </a:xfrm>
          <a:prstGeom prst="rect">
            <a:avLst/>
          </a:prstGeom>
        </p:spPr>
      </p:pic>
      <p:sp>
        <p:nvSpPr>
          <p:cNvPr id="3" name="Date Placeholder 2">
            <a:extLst>
              <a:ext uri="{FF2B5EF4-FFF2-40B4-BE49-F238E27FC236}">
                <a16:creationId xmlns:a16="http://schemas.microsoft.com/office/drawing/2014/main" id="{2E85F10B-A3D9-21EB-491E-CC3C774FEA71}"/>
              </a:ext>
            </a:extLst>
          </p:cNvPr>
          <p:cNvSpPr>
            <a:spLocks noGrp="1"/>
          </p:cNvSpPr>
          <p:nvPr>
            <p:ph type="dt" sz="half" idx="10"/>
          </p:nvPr>
        </p:nvSpPr>
        <p:spPr/>
        <p:txBody>
          <a:bodyPr/>
          <a:lstStyle/>
          <a:p>
            <a:fld id="{3A4D0082-F2C8-41DA-A417-8059BC933FBA}" type="datetime1">
              <a:rPr lang="en-US" smtClean="0"/>
              <a:t>5/5/2024</a:t>
            </a:fld>
            <a:endParaRPr lang="en-US" dirty="0"/>
          </a:p>
        </p:txBody>
      </p:sp>
      <p:sp>
        <p:nvSpPr>
          <p:cNvPr id="6" name="Slide Number Placeholder 5">
            <a:extLst>
              <a:ext uri="{FF2B5EF4-FFF2-40B4-BE49-F238E27FC236}">
                <a16:creationId xmlns:a16="http://schemas.microsoft.com/office/drawing/2014/main" id="{DB8E2332-01FF-82B6-BE9D-94CF9EC0A536}"/>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04081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684F-65AF-5D88-3044-95025E582D26}"/>
              </a:ext>
            </a:extLst>
          </p:cNvPr>
          <p:cNvSpPr>
            <a:spLocks noGrp="1"/>
          </p:cNvSpPr>
          <p:nvPr>
            <p:ph type="title"/>
          </p:nvPr>
        </p:nvSpPr>
        <p:spPr/>
        <p:txBody>
          <a:bodyPr>
            <a:normAutofit/>
          </a:bodyPr>
          <a:lstStyle/>
          <a:p>
            <a:r>
              <a:rPr lang="en-US" sz="4000" dirty="0"/>
              <a:t>NTHU-DDD</a:t>
            </a:r>
            <a:endParaRPr lang="en-IN" sz="4000" dirty="0"/>
          </a:p>
        </p:txBody>
      </p:sp>
      <p:pic>
        <p:nvPicPr>
          <p:cNvPr id="3" name="Picture 2">
            <a:extLst>
              <a:ext uri="{FF2B5EF4-FFF2-40B4-BE49-F238E27FC236}">
                <a16:creationId xmlns:a16="http://schemas.microsoft.com/office/drawing/2014/main" id="{D1E0DF30-B376-4503-05DF-D2AB786055D0}"/>
              </a:ext>
            </a:extLst>
          </p:cNvPr>
          <p:cNvPicPr>
            <a:picLocks noChangeAspect="1"/>
          </p:cNvPicPr>
          <p:nvPr/>
        </p:nvPicPr>
        <p:blipFill>
          <a:blip r:embed="rId2"/>
          <a:stretch>
            <a:fillRect/>
          </a:stretch>
        </p:blipFill>
        <p:spPr>
          <a:xfrm>
            <a:off x="10400306" y="0"/>
            <a:ext cx="1791694" cy="1167393"/>
          </a:xfrm>
          <a:prstGeom prst="rect">
            <a:avLst/>
          </a:prstGeom>
        </p:spPr>
      </p:pic>
      <p:pic>
        <p:nvPicPr>
          <p:cNvPr id="9" name="Content Placeholder 8">
            <a:extLst>
              <a:ext uri="{FF2B5EF4-FFF2-40B4-BE49-F238E27FC236}">
                <a16:creationId xmlns:a16="http://schemas.microsoft.com/office/drawing/2014/main" id="{72B7A80C-46C3-2F2B-3C8E-7D2E472E4DDD}"/>
              </a:ext>
            </a:extLst>
          </p:cNvPr>
          <p:cNvPicPr>
            <a:picLocks noGrp="1" noChangeAspect="1"/>
          </p:cNvPicPr>
          <p:nvPr>
            <p:ph idx="1"/>
          </p:nvPr>
        </p:nvPicPr>
        <p:blipFill>
          <a:blip r:embed="rId3"/>
          <a:stretch>
            <a:fillRect/>
          </a:stretch>
        </p:blipFill>
        <p:spPr>
          <a:xfrm>
            <a:off x="2496602" y="2190750"/>
            <a:ext cx="7198795" cy="3778250"/>
          </a:xfrm>
        </p:spPr>
      </p:pic>
      <p:sp>
        <p:nvSpPr>
          <p:cNvPr id="10" name="Date Placeholder 9">
            <a:extLst>
              <a:ext uri="{FF2B5EF4-FFF2-40B4-BE49-F238E27FC236}">
                <a16:creationId xmlns:a16="http://schemas.microsoft.com/office/drawing/2014/main" id="{567B6B62-3BBA-4E9A-D928-9D4BA64CA704}"/>
              </a:ext>
            </a:extLst>
          </p:cNvPr>
          <p:cNvSpPr>
            <a:spLocks noGrp="1"/>
          </p:cNvSpPr>
          <p:nvPr>
            <p:ph type="dt" sz="half" idx="10"/>
          </p:nvPr>
        </p:nvSpPr>
        <p:spPr/>
        <p:txBody>
          <a:bodyPr/>
          <a:lstStyle/>
          <a:p>
            <a:fld id="{8E9F1BC1-56CC-4C31-95F2-6488CA92A223}" type="datetime1">
              <a:rPr lang="en-US" smtClean="0"/>
              <a:t>5/5/2024</a:t>
            </a:fld>
            <a:endParaRPr lang="en-US" dirty="0"/>
          </a:p>
        </p:txBody>
      </p:sp>
      <p:sp>
        <p:nvSpPr>
          <p:cNvPr id="11" name="Slide Number Placeholder 10">
            <a:extLst>
              <a:ext uri="{FF2B5EF4-FFF2-40B4-BE49-F238E27FC236}">
                <a16:creationId xmlns:a16="http://schemas.microsoft.com/office/drawing/2014/main" id="{4BC7EA8F-439E-7FBA-2120-3E076D02903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32904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D204-D300-2308-9526-4D3F96581D1A}"/>
              </a:ext>
            </a:extLst>
          </p:cNvPr>
          <p:cNvSpPr>
            <a:spLocks noGrp="1"/>
          </p:cNvSpPr>
          <p:nvPr>
            <p:ph type="title"/>
          </p:nvPr>
        </p:nvSpPr>
        <p:spPr/>
        <p:txBody>
          <a:bodyPr/>
          <a:lstStyle/>
          <a:p>
            <a:r>
              <a:rPr lang="en-IN" dirty="0"/>
              <a:t>DATASET CLASSIFICATION</a:t>
            </a:r>
          </a:p>
        </p:txBody>
      </p:sp>
      <p:pic>
        <p:nvPicPr>
          <p:cNvPr id="7" name="Content Placeholder 6">
            <a:extLst>
              <a:ext uri="{FF2B5EF4-FFF2-40B4-BE49-F238E27FC236}">
                <a16:creationId xmlns:a16="http://schemas.microsoft.com/office/drawing/2014/main" id="{1CFA50F1-AD66-1975-15DA-3DBA47E081E5}"/>
              </a:ext>
            </a:extLst>
          </p:cNvPr>
          <p:cNvPicPr>
            <a:picLocks noGrp="1" noChangeAspect="1"/>
          </p:cNvPicPr>
          <p:nvPr>
            <p:ph idx="1"/>
          </p:nvPr>
        </p:nvPicPr>
        <p:blipFill>
          <a:blip r:embed="rId2"/>
          <a:stretch>
            <a:fillRect/>
          </a:stretch>
        </p:blipFill>
        <p:spPr>
          <a:xfrm>
            <a:off x="3416644" y="1306039"/>
            <a:ext cx="4408066" cy="5071226"/>
          </a:xfrm>
        </p:spPr>
      </p:pic>
      <p:sp>
        <p:nvSpPr>
          <p:cNvPr id="4" name="Date Placeholder 3">
            <a:extLst>
              <a:ext uri="{FF2B5EF4-FFF2-40B4-BE49-F238E27FC236}">
                <a16:creationId xmlns:a16="http://schemas.microsoft.com/office/drawing/2014/main" id="{6A4F1ED3-A781-C289-A958-9D30AB70BCCD}"/>
              </a:ext>
            </a:extLst>
          </p:cNvPr>
          <p:cNvSpPr>
            <a:spLocks noGrp="1"/>
          </p:cNvSpPr>
          <p:nvPr>
            <p:ph type="dt" sz="half" idx="10"/>
          </p:nvPr>
        </p:nvSpPr>
        <p:spPr/>
        <p:txBody>
          <a:bodyPr/>
          <a:lstStyle/>
          <a:p>
            <a:fld id="{A9443FAA-E3FC-43A2-AD5C-476AF6AA083A}" type="datetime1">
              <a:rPr lang="en-US" smtClean="0"/>
              <a:t>5/5/2024</a:t>
            </a:fld>
            <a:endParaRPr lang="en-US" dirty="0"/>
          </a:p>
        </p:txBody>
      </p:sp>
      <p:sp>
        <p:nvSpPr>
          <p:cNvPr id="5" name="Slide Number Placeholder 4">
            <a:extLst>
              <a:ext uri="{FF2B5EF4-FFF2-40B4-BE49-F238E27FC236}">
                <a16:creationId xmlns:a16="http://schemas.microsoft.com/office/drawing/2014/main" id="{1E58B407-FC89-655B-00C6-A8560ACB326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3" name="Picture 2">
            <a:extLst>
              <a:ext uri="{FF2B5EF4-FFF2-40B4-BE49-F238E27FC236}">
                <a16:creationId xmlns:a16="http://schemas.microsoft.com/office/drawing/2014/main" id="{0863C69B-F560-518F-8942-7CDCA1D411AF}"/>
              </a:ext>
            </a:extLst>
          </p:cNvPr>
          <p:cNvPicPr>
            <a:picLocks noChangeAspect="1"/>
          </p:cNvPicPr>
          <p:nvPr/>
        </p:nvPicPr>
        <p:blipFill>
          <a:blip r:embed="rId3"/>
          <a:stretch>
            <a:fillRect/>
          </a:stretch>
        </p:blipFill>
        <p:spPr>
          <a:xfrm>
            <a:off x="10400306" y="0"/>
            <a:ext cx="1791694" cy="1167393"/>
          </a:xfrm>
          <a:prstGeom prst="rect">
            <a:avLst/>
          </a:prstGeom>
        </p:spPr>
      </p:pic>
    </p:spTree>
    <p:extLst>
      <p:ext uri="{BB962C8B-B14F-4D97-AF65-F5344CB8AC3E}">
        <p14:creationId xmlns:p14="http://schemas.microsoft.com/office/powerpoint/2010/main" val="63980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5500-EE20-05EB-6FEA-0D0276B9EA36}"/>
              </a:ext>
            </a:extLst>
          </p:cNvPr>
          <p:cNvSpPr>
            <a:spLocks noGrp="1"/>
          </p:cNvSpPr>
          <p:nvPr>
            <p:ph type="title"/>
          </p:nvPr>
        </p:nvSpPr>
        <p:spPr/>
        <p:txBody>
          <a:bodyPr>
            <a:normAutofit fontScale="90000"/>
          </a:bodyPr>
          <a:lstStyle/>
          <a:p>
            <a:r>
              <a:rPr lang="en-US" sz="4000" dirty="0"/>
              <a:t>PROPOSED TECHNIQUES</a:t>
            </a:r>
            <a:br>
              <a:rPr lang="en-US" sz="4000" dirty="0"/>
            </a:br>
            <a:r>
              <a:rPr lang="en-US" sz="4000" dirty="0"/>
              <a:t>(ARCHITECTURE)</a:t>
            </a:r>
            <a:endParaRPr lang="en-IN" sz="4000" dirty="0"/>
          </a:p>
        </p:txBody>
      </p:sp>
      <p:pic>
        <p:nvPicPr>
          <p:cNvPr id="5" name="Content Placeholder 4">
            <a:extLst>
              <a:ext uri="{FF2B5EF4-FFF2-40B4-BE49-F238E27FC236}">
                <a16:creationId xmlns:a16="http://schemas.microsoft.com/office/drawing/2014/main" id="{781CA54F-41B1-84AD-7051-4232C551CA01}"/>
              </a:ext>
            </a:extLst>
          </p:cNvPr>
          <p:cNvPicPr>
            <a:picLocks noGrp="1" noChangeAspect="1"/>
          </p:cNvPicPr>
          <p:nvPr>
            <p:ph idx="1"/>
          </p:nvPr>
        </p:nvPicPr>
        <p:blipFill>
          <a:blip r:embed="rId2"/>
          <a:stretch>
            <a:fillRect/>
          </a:stretch>
        </p:blipFill>
        <p:spPr>
          <a:xfrm>
            <a:off x="2983832" y="2108200"/>
            <a:ext cx="6284662" cy="3760788"/>
          </a:xfrm>
        </p:spPr>
      </p:pic>
      <p:pic>
        <p:nvPicPr>
          <p:cNvPr id="4" name="Picture 3">
            <a:extLst>
              <a:ext uri="{FF2B5EF4-FFF2-40B4-BE49-F238E27FC236}">
                <a16:creationId xmlns:a16="http://schemas.microsoft.com/office/drawing/2014/main" id="{3046908B-9805-9256-BAB5-F27A7D5A33EF}"/>
              </a:ext>
            </a:extLst>
          </p:cNvPr>
          <p:cNvPicPr>
            <a:picLocks noChangeAspect="1"/>
          </p:cNvPicPr>
          <p:nvPr/>
        </p:nvPicPr>
        <p:blipFill>
          <a:blip r:embed="rId3"/>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FE07B6BC-8B48-477B-DC8B-8AF122318067}"/>
              </a:ext>
            </a:extLst>
          </p:cNvPr>
          <p:cNvSpPr>
            <a:spLocks noGrp="1"/>
          </p:cNvSpPr>
          <p:nvPr>
            <p:ph type="dt" sz="half" idx="10"/>
          </p:nvPr>
        </p:nvSpPr>
        <p:spPr/>
        <p:txBody>
          <a:bodyPr/>
          <a:lstStyle/>
          <a:p>
            <a:fld id="{4FFDB715-973D-4A50-B529-0A53C3F1B59E}" type="datetime1">
              <a:rPr lang="en-US" smtClean="0"/>
              <a:t>5/5/2024</a:t>
            </a:fld>
            <a:endParaRPr lang="en-US" dirty="0"/>
          </a:p>
        </p:txBody>
      </p:sp>
      <p:sp>
        <p:nvSpPr>
          <p:cNvPr id="7" name="Slide Number Placeholder 6">
            <a:extLst>
              <a:ext uri="{FF2B5EF4-FFF2-40B4-BE49-F238E27FC236}">
                <a16:creationId xmlns:a16="http://schemas.microsoft.com/office/drawing/2014/main" id="{D72F03E8-A042-487E-042F-0BC726FAF1EA}"/>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61632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FAFD-D50C-801C-B9AA-D9D0F3D912BA}"/>
              </a:ext>
            </a:extLst>
          </p:cNvPr>
          <p:cNvSpPr>
            <a:spLocks noGrp="1"/>
          </p:cNvSpPr>
          <p:nvPr>
            <p:ph type="title"/>
          </p:nvPr>
        </p:nvSpPr>
        <p:spPr/>
        <p:txBody>
          <a:bodyPr>
            <a:normAutofit fontScale="90000"/>
          </a:bodyPr>
          <a:lstStyle/>
          <a:p>
            <a:r>
              <a:rPr lang="en-IN" sz="4000" dirty="0"/>
              <a:t>KEY FRAME EXTRACTION AND SELECTION</a:t>
            </a:r>
          </a:p>
        </p:txBody>
      </p:sp>
      <p:sp>
        <p:nvSpPr>
          <p:cNvPr id="3" name="Content Placeholder 2">
            <a:extLst>
              <a:ext uri="{FF2B5EF4-FFF2-40B4-BE49-F238E27FC236}">
                <a16:creationId xmlns:a16="http://schemas.microsoft.com/office/drawing/2014/main" id="{5C881C8C-F68B-09A6-6B40-2567F19789AE}"/>
              </a:ext>
            </a:extLst>
          </p:cNvPr>
          <p:cNvSpPr>
            <a:spLocks noGrp="1"/>
          </p:cNvSpPr>
          <p:nvPr>
            <p:ph idx="1"/>
          </p:nvPr>
        </p:nvSpPr>
        <p:spPr/>
        <p:txBody>
          <a:bodyPr/>
          <a:lstStyle/>
          <a:p>
            <a:pPr>
              <a:buFont typeface="Wingdings" panose="05000000000000000000" pitchFamily="2" charset="2"/>
              <a:buChar char="Ø"/>
            </a:pPr>
            <a:r>
              <a:rPr lang="en-US" dirty="0"/>
              <a:t>The selected dataset video sequences are converted into frames. After the conversion of the video into frames key frames are extracted and selected. Those key frames provide the overall summary of the frames in the video sequences. </a:t>
            </a:r>
          </a:p>
          <a:p>
            <a:pPr>
              <a:buFont typeface="Wingdings" panose="05000000000000000000" pitchFamily="2" charset="2"/>
              <a:buChar char="Ø"/>
            </a:pPr>
            <a:r>
              <a:rPr lang="en-US" dirty="0"/>
              <a:t>As the key frames are selected in the frames the facial landmarks such as eyes and mouths are identified.</a:t>
            </a:r>
            <a:endParaRPr lang="en-IN" dirty="0"/>
          </a:p>
        </p:txBody>
      </p:sp>
      <p:pic>
        <p:nvPicPr>
          <p:cNvPr id="5" name="Picture 4">
            <a:extLst>
              <a:ext uri="{FF2B5EF4-FFF2-40B4-BE49-F238E27FC236}">
                <a16:creationId xmlns:a16="http://schemas.microsoft.com/office/drawing/2014/main" id="{12601853-52E0-9CAB-AFEA-F289D52FE8F5}"/>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D8E78CEA-8DE9-D332-FA33-4F271897C3EA}"/>
              </a:ext>
            </a:extLst>
          </p:cNvPr>
          <p:cNvSpPr>
            <a:spLocks noGrp="1"/>
          </p:cNvSpPr>
          <p:nvPr>
            <p:ph type="dt" sz="half" idx="10"/>
          </p:nvPr>
        </p:nvSpPr>
        <p:spPr/>
        <p:txBody>
          <a:bodyPr/>
          <a:lstStyle/>
          <a:p>
            <a:fld id="{EFF8664B-EC94-4D15-B2EF-7F86AF754AFD}" type="datetime1">
              <a:rPr lang="en-US" smtClean="0"/>
              <a:t>5/5/2024</a:t>
            </a:fld>
            <a:endParaRPr lang="en-US" dirty="0"/>
          </a:p>
        </p:txBody>
      </p:sp>
      <p:sp>
        <p:nvSpPr>
          <p:cNvPr id="7" name="Slide Number Placeholder 6">
            <a:extLst>
              <a:ext uri="{FF2B5EF4-FFF2-40B4-BE49-F238E27FC236}">
                <a16:creationId xmlns:a16="http://schemas.microsoft.com/office/drawing/2014/main" id="{358218EC-8500-4663-99E1-1BD0DCA48CB9}"/>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261689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C622-E503-DF54-BCF9-6C7D02C3223F}"/>
              </a:ext>
            </a:extLst>
          </p:cNvPr>
          <p:cNvSpPr>
            <a:spLocks noGrp="1"/>
          </p:cNvSpPr>
          <p:nvPr>
            <p:ph type="title"/>
          </p:nvPr>
        </p:nvSpPr>
        <p:spPr/>
        <p:txBody>
          <a:bodyPr>
            <a:normAutofit fontScale="90000"/>
          </a:bodyPr>
          <a:lstStyle/>
          <a:p>
            <a:r>
              <a:rPr lang="en-IN" sz="4000" dirty="0"/>
              <a:t>KEY FRAME EXTRACTION AND SELECTION</a:t>
            </a:r>
          </a:p>
        </p:txBody>
      </p:sp>
      <p:sp>
        <p:nvSpPr>
          <p:cNvPr id="3" name="Content Placeholder 2">
            <a:extLst>
              <a:ext uri="{FF2B5EF4-FFF2-40B4-BE49-F238E27FC236}">
                <a16:creationId xmlns:a16="http://schemas.microsoft.com/office/drawing/2014/main" id="{AA9856E7-475C-A212-5CFE-6309E8AEF5F0}"/>
              </a:ext>
            </a:extLst>
          </p:cNvPr>
          <p:cNvSpPr>
            <a:spLocks noGrp="1"/>
          </p:cNvSpPr>
          <p:nvPr>
            <p:ph idx="1"/>
          </p:nvPr>
        </p:nvSpPr>
        <p:spPr/>
        <p:txBody>
          <a:bodyPr/>
          <a:lstStyle/>
          <a:p>
            <a:pPr>
              <a:buFont typeface="Wingdings" panose="05000000000000000000" pitchFamily="2" charset="2"/>
              <a:buChar char="Ø"/>
            </a:pPr>
            <a:r>
              <a:rPr lang="en-IN" dirty="0"/>
              <a:t>Import </a:t>
            </a:r>
            <a:r>
              <a:rPr lang="en-IN" b="1" dirty="0"/>
              <a:t>cv2</a:t>
            </a:r>
            <a:r>
              <a:rPr lang="en-IN" dirty="0"/>
              <a:t>, </a:t>
            </a:r>
            <a:r>
              <a:rPr lang="en-IN" b="1" dirty="0" err="1"/>
              <a:t>dlib</a:t>
            </a:r>
            <a:r>
              <a:rPr lang="en-IN" dirty="0"/>
              <a:t> and </a:t>
            </a:r>
            <a:r>
              <a:rPr lang="en-IN" b="1" dirty="0" err="1"/>
              <a:t>os</a:t>
            </a:r>
            <a:r>
              <a:rPr lang="en-IN" dirty="0"/>
              <a:t> modules</a:t>
            </a:r>
          </a:p>
          <a:p>
            <a:pPr>
              <a:buFont typeface="Wingdings" panose="05000000000000000000" pitchFamily="2" charset="2"/>
              <a:buChar char="Ø"/>
            </a:pPr>
            <a:r>
              <a:rPr lang="en-IN" dirty="0"/>
              <a:t>Use </a:t>
            </a:r>
            <a:r>
              <a:rPr lang="en-IN" b="1" dirty="0"/>
              <a:t>cv2.VideoCapture() </a:t>
            </a:r>
            <a:r>
              <a:rPr lang="en-IN" dirty="0"/>
              <a:t>to read an input video</a:t>
            </a:r>
            <a:r>
              <a:rPr lang="en-IN" b="1" dirty="0"/>
              <a:t> , read() </a:t>
            </a:r>
            <a:r>
              <a:rPr lang="en-IN" dirty="0"/>
              <a:t>to read each frame present in the video</a:t>
            </a:r>
          </a:p>
          <a:p>
            <a:pPr>
              <a:buFont typeface="Wingdings" panose="05000000000000000000" pitchFamily="2" charset="2"/>
              <a:buChar char="Ø"/>
            </a:pPr>
            <a:r>
              <a:rPr lang="en-IN" dirty="0"/>
              <a:t>Set an </a:t>
            </a:r>
            <a:r>
              <a:rPr lang="en-IN"/>
              <a:t>interval (3) </a:t>
            </a:r>
            <a:r>
              <a:rPr lang="en-IN" dirty="0"/>
              <a:t>to extract </a:t>
            </a:r>
            <a:r>
              <a:rPr lang="en-IN"/>
              <a:t>every 3</a:t>
            </a:r>
            <a:r>
              <a:rPr lang="en-IN" baseline="30000"/>
              <a:t>rd</a:t>
            </a:r>
            <a:r>
              <a:rPr lang="en-IN"/>
              <a:t> </a:t>
            </a:r>
            <a:r>
              <a:rPr lang="en-IN" dirty="0"/>
              <a:t>frames </a:t>
            </a:r>
            <a:r>
              <a:rPr lang="en-IN"/>
              <a:t>(0,3,6…)</a:t>
            </a:r>
            <a:endParaRPr lang="en-IN" dirty="0"/>
          </a:p>
          <a:p>
            <a:pPr>
              <a:buFont typeface="Wingdings" panose="05000000000000000000" pitchFamily="2" charset="2"/>
              <a:buChar char="Ø"/>
            </a:pPr>
            <a:r>
              <a:rPr lang="en-IN" dirty="0"/>
              <a:t>Use </a:t>
            </a:r>
            <a:r>
              <a:rPr lang="en-IN" dirty="0" err="1"/>
              <a:t>dlib‘s</a:t>
            </a:r>
            <a:r>
              <a:rPr lang="en-IN" dirty="0"/>
              <a:t> </a:t>
            </a:r>
            <a:r>
              <a:rPr lang="en-US" b="1" dirty="0"/>
              <a:t>"shape_predictor_68_face_landmarks.dat“ </a:t>
            </a:r>
            <a:r>
              <a:rPr lang="en-US" dirty="0"/>
              <a:t>model to detect face</a:t>
            </a:r>
          </a:p>
          <a:p>
            <a:pPr>
              <a:buFont typeface="Wingdings" panose="05000000000000000000" pitchFamily="2" charset="2"/>
              <a:buChar char="Ø"/>
            </a:pPr>
            <a:r>
              <a:rPr lang="en-US" dirty="0"/>
              <a:t>Select only the frames which has detected facial landmarks using the above model</a:t>
            </a:r>
            <a:endParaRPr lang="en-IN" dirty="0"/>
          </a:p>
          <a:p>
            <a:pPr>
              <a:buFont typeface="Wingdings" panose="05000000000000000000" pitchFamily="2" charset="2"/>
              <a:buChar char="Ø"/>
            </a:pPr>
            <a:r>
              <a:rPr lang="en-IN" dirty="0"/>
              <a:t>Use  </a:t>
            </a:r>
            <a:r>
              <a:rPr lang="en-IN" b="1" dirty="0"/>
              <a:t>cv2.imwrite(</a:t>
            </a:r>
            <a:r>
              <a:rPr lang="en-IN" b="1" dirty="0" err="1"/>
              <a:t>path,frame</a:t>
            </a:r>
            <a:r>
              <a:rPr lang="en-IN" b="1" dirty="0"/>
              <a:t>) </a:t>
            </a:r>
            <a:r>
              <a:rPr lang="en-IN" dirty="0"/>
              <a:t>to write the frame in the required path</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42C2262B-31DC-B720-13BF-B7E59211733E}"/>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B59A9FCD-DB06-4928-0381-20C684CD5A57}"/>
              </a:ext>
            </a:extLst>
          </p:cNvPr>
          <p:cNvSpPr>
            <a:spLocks noGrp="1"/>
          </p:cNvSpPr>
          <p:nvPr>
            <p:ph type="dt" sz="half" idx="10"/>
          </p:nvPr>
        </p:nvSpPr>
        <p:spPr/>
        <p:txBody>
          <a:bodyPr/>
          <a:lstStyle/>
          <a:p>
            <a:fld id="{5E43B829-20F2-4B78-8A41-04DC2B1D4174}" type="datetime1">
              <a:rPr lang="en-US" smtClean="0"/>
              <a:t>5/5/2024</a:t>
            </a:fld>
            <a:endParaRPr lang="en-US" dirty="0"/>
          </a:p>
        </p:txBody>
      </p:sp>
      <p:sp>
        <p:nvSpPr>
          <p:cNvPr id="7" name="Slide Number Placeholder 6">
            <a:extLst>
              <a:ext uri="{FF2B5EF4-FFF2-40B4-BE49-F238E27FC236}">
                <a16:creationId xmlns:a16="http://schemas.microsoft.com/office/drawing/2014/main" id="{0A721278-9C97-1FA4-8B92-B39FAF9E7C8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25896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1859-5E4E-5EEB-3534-F9131FD49B96}"/>
              </a:ext>
            </a:extLst>
          </p:cNvPr>
          <p:cNvSpPr>
            <a:spLocks noGrp="1"/>
          </p:cNvSpPr>
          <p:nvPr>
            <p:ph type="title"/>
          </p:nvPr>
        </p:nvSpPr>
        <p:spPr/>
        <p:txBody>
          <a:bodyPr>
            <a:normAutofit fontScale="90000"/>
          </a:bodyPr>
          <a:lstStyle/>
          <a:p>
            <a:r>
              <a:rPr lang="en-IN" sz="4000" dirty="0"/>
              <a:t>KEY FRAME EXTRACTION AND SELECTION</a:t>
            </a:r>
          </a:p>
        </p:txBody>
      </p:sp>
      <p:pic>
        <p:nvPicPr>
          <p:cNvPr id="14" name="Content Placeholder 13">
            <a:extLst>
              <a:ext uri="{FF2B5EF4-FFF2-40B4-BE49-F238E27FC236}">
                <a16:creationId xmlns:a16="http://schemas.microsoft.com/office/drawing/2014/main" id="{2F80C7A5-9F6B-1090-B2B5-6C3ABE5CFB7F}"/>
              </a:ext>
            </a:extLst>
          </p:cNvPr>
          <p:cNvPicPr>
            <a:picLocks noGrp="1" noChangeAspect="1"/>
          </p:cNvPicPr>
          <p:nvPr>
            <p:ph idx="1"/>
          </p:nvPr>
        </p:nvPicPr>
        <p:blipFill>
          <a:blip r:embed="rId2"/>
          <a:stretch>
            <a:fillRect/>
          </a:stretch>
        </p:blipFill>
        <p:spPr>
          <a:xfrm>
            <a:off x="1427834" y="2108200"/>
            <a:ext cx="9396658" cy="3760788"/>
          </a:xfrm>
        </p:spPr>
      </p:pic>
      <p:pic>
        <p:nvPicPr>
          <p:cNvPr id="3" name="Picture 2">
            <a:extLst>
              <a:ext uri="{FF2B5EF4-FFF2-40B4-BE49-F238E27FC236}">
                <a16:creationId xmlns:a16="http://schemas.microsoft.com/office/drawing/2014/main" id="{48B617EC-80F4-485C-514D-B3D5B0DFCC3D}"/>
              </a:ext>
            </a:extLst>
          </p:cNvPr>
          <p:cNvPicPr>
            <a:picLocks noChangeAspect="1"/>
          </p:cNvPicPr>
          <p:nvPr/>
        </p:nvPicPr>
        <p:blipFill>
          <a:blip r:embed="rId3"/>
          <a:stretch>
            <a:fillRect/>
          </a:stretch>
        </p:blipFill>
        <p:spPr>
          <a:xfrm>
            <a:off x="10400306" y="0"/>
            <a:ext cx="1791694" cy="1167393"/>
          </a:xfrm>
          <a:prstGeom prst="rect">
            <a:avLst/>
          </a:prstGeom>
        </p:spPr>
      </p:pic>
      <p:sp>
        <p:nvSpPr>
          <p:cNvPr id="5" name="Date Placeholder 4">
            <a:extLst>
              <a:ext uri="{FF2B5EF4-FFF2-40B4-BE49-F238E27FC236}">
                <a16:creationId xmlns:a16="http://schemas.microsoft.com/office/drawing/2014/main" id="{A6FBD23B-9E45-795B-FC90-94E5FE74D0BA}"/>
              </a:ext>
            </a:extLst>
          </p:cNvPr>
          <p:cNvSpPr>
            <a:spLocks noGrp="1"/>
          </p:cNvSpPr>
          <p:nvPr>
            <p:ph type="dt" sz="half" idx="10"/>
          </p:nvPr>
        </p:nvSpPr>
        <p:spPr/>
        <p:txBody>
          <a:bodyPr/>
          <a:lstStyle/>
          <a:p>
            <a:fld id="{3E1DE6C8-0098-4DB3-9237-0F7B6409316B}" type="datetime1">
              <a:rPr lang="en-US" smtClean="0"/>
              <a:t>5/5/2024</a:t>
            </a:fld>
            <a:endParaRPr lang="en-US" dirty="0"/>
          </a:p>
        </p:txBody>
      </p:sp>
      <p:sp>
        <p:nvSpPr>
          <p:cNvPr id="6" name="Slide Number Placeholder 5">
            <a:extLst>
              <a:ext uri="{FF2B5EF4-FFF2-40B4-BE49-F238E27FC236}">
                <a16:creationId xmlns:a16="http://schemas.microsoft.com/office/drawing/2014/main" id="{F60D34EB-81FB-5660-76A8-563985005C7D}"/>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771145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61E7-CC5C-CC89-8802-866E7B49C181}"/>
              </a:ext>
            </a:extLst>
          </p:cNvPr>
          <p:cNvSpPr>
            <a:spLocks noGrp="1"/>
          </p:cNvSpPr>
          <p:nvPr>
            <p:ph type="title"/>
          </p:nvPr>
        </p:nvSpPr>
        <p:spPr/>
        <p:txBody>
          <a:bodyPr>
            <a:normAutofit/>
          </a:bodyPr>
          <a:lstStyle/>
          <a:p>
            <a:r>
              <a:rPr lang="en-IN" sz="4000" dirty="0"/>
              <a:t>PRE PROCESSING</a:t>
            </a:r>
          </a:p>
        </p:txBody>
      </p:sp>
      <p:sp>
        <p:nvSpPr>
          <p:cNvPr id="3" name="Content Placeholder 2">
            <a:extLst>
              <a:ext uri="{FF2B5EF4-FFF2-40B4-BE49-F238E27FC236}">
                <a16:creationId xmlns:a16="http://schemas.microsoft.com/office/drawing/2014/main" id="{A441E2BA-A34A-A9DD-D83E-11F99B4171B9}"/>
              </a:ext>
            </a:extLst>
          </p:cNvPr>
          <p:cNvSpPr>
            <a:spLocks noGrp="1"/>
          </p:cNvSpPr>
          <p:nvPr>
            <p:ph idx="1"/>
          </p:nvPr>
        </p:nvSpPr>
        <p:spPr/>
        <p:txBody>
          <a:bodyPr/>
          <a:lstStyle/>
          <a:p>
            <a:r>
              <a:rPr lang="en-IN" b="1" dirty="0"/>
              <a:t>Cross Guided – Bilateral Filter</a:t>
            </a:r>
          </a:p>
          <a:p>
            <a:pPr>
              <a:buFont typeface="Wingdings" panose="05000000000000000000" pitchFamily="2" charset="2"/>
              <a:buChar char="Ø"/>
            </a:pPr>
            <a:r>
              <a:rPr lang="en-US" b="0" i="0" dirty="0">
                <a:solidFill>
                  <a:schemeClr val="tx1"/>
                </a:solidFill>
                <a:effectLst/>
                <a:latin typeface="Söhne"/>
              </a:rPr>
              <a:t>The cross guided bilateral filter enhances traditional image smoothing and noise reduction by incorporating guidance from a separate image.</a:t>
            </a:r>
          </a:p>
          <a:p>
            <a:pPr marL="0" indent="0">
              <a:buNone/>
            </a:pPr>
            <a:r>
              <a:rPr lang="en-IN" dirty="0">
                <a:solidFill>
                  <a:schemeClr val="tx1"/>
                </a:solidFill>
              </a:rPr>
              <a:t>                                                                                                                     - (1)</a:t>
            </a:r>
          </a:p>
          <a:p>
            <a:pPr marL="0" indent="0">
              <a:buNone/>
            </a:pPr>
            <a:endParaRPr lang="en-IN" dirty="0">
              <a:solidFill>
                <a:schemeClr val="tx1"/>
              </a:solidFill>
            </a:endParaRPr>
          </a:p>
          <a:p>
            <a:pPr marL="0" indent="0">
              <a:buNone/>
            </a:pPr>
            <a:r>
              <a:rPr lang="en-IN" dirty="0">
                <a:solidFill>
                  <a:schemeClr val="tx1"/>
                </a:solidFill>
              </a:rPr>
              <a:t>                                                                                                                      - (2)</a:t>
            </a:r>
          </a:p>
          <a:p>
            <a:pPr marL="0" indent="0">
              <a:buNone/>
            </a:pPr>
            <a:r>
              <a:rPr lang="en-IN" dirty="0">
                <a:solidFill>
                  <a:schemeClr val="tx1"/>
                </a:solidFill>
              </a:rPr>
              <a:t>                                                                                                                      - (3)    </a:t>
            </a:r>
          </a:p>
          <a:p>
            <a:pPr marL="0" indent="0">
              <a:buNone/>
            </a:pPr>
            <a:r>
              <a:rPr lang="en-IN" dirty="0">
                <a:solidFill>
                  <a:schemeClr val="tx1"/>
                </a:solidFill>
              </a:rPr>
              <a:t>							         </a:t>
            </a:r>
          </a:p>
        </p:txBody>
      </p:sp>
      <p:pic>
        <p:nvPicPr>
          <p:cNvPr id="6" name="Picture 5">
            <a:extLst>
              <a:ext uri="{FF2B5EF4-FFF2-40B4-BE49-F238E27FC236}">
                <a16:creationId xmlns:a16="http://schemas.microsoft.com/office/drawing/2014/main" id="{05B13F08-7152-E9E6-FDAF-4F0CE7A7EE1F}"/>
              </a:ext>
            </a:extLst>
          </p:cNvPr>
          <p:cNvPicPr>
            <a:picLocks noChangeAspect="1"/>
          </p:cNvPicPr>
          <p:nvPr/>
        </p:nvPicPr>
        <p:blipFill>
          <a:blip r:embed="rId2"/>
          <a:stretch>
            <a:fillRect/>
          </a:stretch>
        </p:blipFill>
        <p:spPr>
          <a:xfrm>
            <a:off x="3224885" y="3317802"/>
            <a:ext cx="4549534" cy="708721"/>
          </a:xfrm>
          <a:prstGeom prst="rect">
            <a:avLst/>
          </a:prstGeom>
        </p:spPr>
      </p:pic>
      <p:pic>
        <p:nvPicPr>
          <p:cNvPr id="8" name="Picture 7">
            <a:extLst>
              <a:ext uri="{FF2B5EF4-FFF2-40B4-BE49-F238E27FC236}">
                <a16:creationId xmlns:a16="http://schemas.microsoft.com/office/drawing/2014/main" id="{AF412861-5266-F527-8230-E2535E4AA966}"/>
              </a:ext>
            </a:extLst>
          </p:cNvPr>
          <p:cNvPicPr>
            <a:picLocks noChangeAspect="1"/>
          </p:cNvPicPr>
          <p:nvPr/>
        </p:nvPicPr>
        <p:blipFill>
          <a:blip r:embed="rId3"/>
          <a:stretch>
            <a:fillRect/>
          </a:stretch>
        </p:blipFill>
        <p:spPr>
          <a:xfrm>
            <a:off x="3340229" y="4325414"/>
            <a:ext cx="4823878" cy="434378"/>
          </a:xfrm>
          <a:prstGeom prst="rect">
            <a:avLst/>
          </a:prstGeom>
        </p:spPr>
      </p:pic>
      <p:pic>
        <p:nvPicPr>
          <p:cNvPr id="10" name="Picture 9">
            <a:extLst>
              <a:ext uri="{FF2B5EF4-FFF2-40B4-BE49-F238E27FC236}">
                <a16:creationId xmlns:a16="http://schemas.microsoft.com/office/drawing/2014/main" id="{5C9C9F35-8D40-EBA6-2B53-4664DA9FB5DA}"/>
              </a:ext>
            </a:extLst>
          </p:cNvPr>
          <p:cNvPicPr>
            <a:picLocks noChangeAspect="1"/>
          </p:cNvPicPr>
          <p:nvPr/>
        </p:nvPicPr>
        <p:blipFill>
          <a:blip r:embed="rId4"/>
          <a:stretch>
            <a:fillRect/>
          </a:stretch>
        </p:blipFill>
        <p:spPr>
          <a:xfrm>
            <a:off x="3675538" y="4950032"/>
            <a:ext cx="4488569" cy="693480"/>
          </a:xfrm>
          <a:prstGeom prst="rect">
            <a:avLst/>
          </a:prstGeom>
        </p:spPr>
      </p:pic>
      <p:pic>
        <p:nvPicPr>
          <p:cNvPr id="5" name="Picture 4">
            <a:extLst>
              <a:ext uri="{FF2B5EF4-FFF2-40B4-BE49-F238E27FC236}">
                <a16:creationId xmlns:a16="http://schemas.microsoft.com/office/drawing/2014/main" id="{F0F5581F-3B25-14AF-F9A4-D52456DB7D76}"/>
              </a:ext>
            </a:extLst>
          </p:cNvPr>
          <p:cNvPicPr>
            <a:picLocks noChangeAspect="1"/>
          </p:cNvPicPr>
          <p:nvPr/>
        </p:nvPicPr>
        <p:blipFill>
          <a:blip r:embed="rId5"/>
          <a:stretch>
            <a:fillRect/>
          </a:stretch>
        </p:blipFill>
        <p:spPr>
          <a:xfrm>
            <a:off x="10400306" y="0"/>
            <a:ext cx="1791694" cy="1167393"/>
          </a:xfrm>
          <a:prstGeom prst="rect">
            <a:avLst/>
          </a:prstGeom>
        </p:spPr>
      </p:pic>
      <p:pic>
        <p:nvPicPr>
          <p:cNvPr id="9" name="Picture 8">
            <a:extLst>
              <a:ext uri="{FF2B5EF4-FFF2-40B4-BE49-F238E27FC236}">
                <a16:creationId xmlns:a16="http://schemas.microsoft.com/office/drawing/2014/main" id="{28B484DD-3873-D415-6513-C50E56112289}"/>
              </a:ext>
            </a:extLst>
          </p:cNvPr>
          <p:cNvPicPr>
            <a:picLocks noChangeAspect="1"/>
          </p:cNvPicPr>
          <p:nvPr/>
        </p:nvPicPr>
        <p:blipFill>
          <a:blip r:embed="rId6"/>
          <a:stretch>
            <a:fillRect/>
          </a:stretch>
        </p:blipFill>
        <p:spPr>
          <a:xfrm>
            <a:off x="4474021" y="5893124"/>
            <a:ext cx="2891601" cy="250826"/>
          </a:xfrm>
          <a:prstGeom prst="rect">
            <a:avLst/>
          </a:prstGeom>
        </p:spPr>
      </p:pic>
      <p:sp>
        <p:nvSpPr>
          <p:cNvPr id="7" name="Date Placeholder 6">
            <a:extLst>
              <a:ext uri="{FF2B5EF4-FFF2-40B4-BE49-F238E27FC236}">
                <a16:creationId xmlns:a16="http://schemas.microsoft.com/office/drawing/2014/main" id="{BFB6984D-CB44-4CB5-7632-88EF5B77D91B}"/>
              </a:ext>
            </a:extLst>
          </p:cNvPr>
          <p:cNvSpPr>
            <a:spLocks noGrp="1"/>
          </p:cNvSpPr>
          <p:nvPr>
            <p:ph type="dt" sz="half" idx="10"/>
          </p:nvPr>
        </p:nvSpPr>
        <p:spPr/>
        <p:txBody>
          <a:bodyPr/>
          <a:lstStyle/>
          <a:p>
            <a:fld id="{880FAD4C-0BCF-4DCB-9B0B-020E3315BA21}" type="datetime1">
              <a:rPr lang="en-US" smtClean="0"/>
              <a:t>5/5/2024</a:t>
            </a:fld>
            <a:endParaRPr lang="en-US" dirty="0"/>
          </a:p>
        </p:txBody>
      </p:sp>
      <p:sp>
        <p:nvSpPr>
          <p:cNvPr id="11" name="Slide Number Placeholder 10">
            <a:extLst>
              <a:ext uri="{FF2B5EF4-FFF2-40B4-BE49-F238E27FC236}">
                <a16:creationId xmlns:a16="http://schemas.microsoft.com/office/drawing/2014/main" id="{103621C4-58D2-38B3-875A-6A5D6A623B3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56671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B864-9D0E-0DAF-2FBF-0D8A5A8FD6D0}"/>
              </a:ext>
            </a:extLst>
          </p:cNvPr>
          <p:cNvSpPr>
            <a:spLocks noGrp="1"/>
          </p:cNvSpPr>
          <p:nvPr>
            <p:ph type="title"/>
          </p:nvPr>
        </p:nvSpPr>
        <p:spPr/>
        <p:txBody>
          <a:bodyPr>
            <a:normAutofit/>
          </a:bodyPr>
          <a:lstStyle/>
          <a:p>
            <a:r>
              <a:rPr lang="en-IN" sz="4000" dirty="0"/>
              <a:t>PRE PROCESSING</a:t>
            </a:r>
          </a:p>
        </p:txBody>
      </p:sp>
      <p:sp>
        <p:nvSpPr>
          <p:cNvPr id="3" name="Content Placeholder 2">
            <a:extLst>
              <a:ext uri="{FF2B5EF4-FFF2-40B4-BE49-F238E27FC236}">
                <a16:creationId xmlns:a16="http://schemas.microsoft.com/office/drawing/2014/main" id="{D1E331CD-BB87-A516-1C85-1831CFBFF978}"/>
              </a:ext>
            </a:extLst>
          </p:cNvPr>
          <p:cNvSpPr>
            <a:spLocks noGrp="1"/>
          </p:cNvSpPr>
          <p:nvPr>
            <p:ph idx="1"/>
          </p:nvPr>
        </p:nvSpPr>
        <p:spPr/>
        <p:txBody>
          <a:bodyPr/>
          <a:lstStyle/>
          <a:p>
            <a:pPr>
              <a:buFont typeface="Wingdings" panose="05000000000000000000" pitchFamily="2" charset="2"/>
              <a:buChar char="Ø"/>
            </a:pPr>
            <a:r>
              <a:rPr lang="en-IN" dirty="0"/>
              <a:t>Import cv2 , </a:t>
            </a:r>
            <a:r>
              <a:rPr lang="en-IN" dirty="0" err="1"/>
              <a:t>dlib</a:t>
            </a:r>
            <a:r>
              <a:rPr lang="en-IN" dirty="0"/>
              <a:t> &amp; </a:t>
            </a:r>
            <a:r>
              <a:rPr lang="en-IN" dirty="0" err="1"/>
              <a:t>numpy</a:t>
            </a:r>
            <a:endParaRPr lang="en-IN" dirty="0"/>
          </a:p>
          <a:p>
            <a:pPr>
              <a:buFont typeface="Wingdings" panose="05000000000000000000" pitchFamily="2" charset="2"/>
              <a:buChar char="Ø"/>
            </a:pPr>
            <a:r>
              <a:rPr lang="en-IN" dirty="0"/>
              <a:t>For guidance image convert the original image to its grayscale form (</a:t>
            </a:r>
            <a:r>
              <a:rPr lang="en-IN" b="1" dirty="0"/>
              <a:t>cv2.cvtColor())</a:t>
            </a:r>
          </a:p>
          <a:p>
            <a:pPr>
              <a:buFont typeface="Wingdings" panose="05000000000000000000" pitchFamily="2" charset="2"/>
              <a:buChar char="Ø"/>
            </a:pPr>
            <a:r>
              <a:rPr lang="en-IN" dirty="0"/>
              <a:t>Create a mask to exclude the face region using </a:t>
            </a:r>
            <a:r>
              <a:rPr lang="en-IN" dirty="0" err="1"/>
              <a:t>dlib</a:t>
            </a:r>
            <a:r>
              <a:rPr lang="en-IN" dirty="0"/>
              <a:t> and </a:t>
            </a:r>
            <a:r>
              <a:rPr lang="en-IN" dirty="0" err="1"/>
              <a:t>numpy’s</a:t>
            </a:r>
            <a:r>
              <a:rPr lang="en-IN" dirty="0"/>
              <a:t> </a:t>
            </a:r>
            <a:r>
              <a:rPr lang="en-IN" b="1" dirty="0" err="1"/>
              <a:t>ones_like</a:t>
            </a:r>
            <a:r>
              <a:rPr lang="en-IN" b="1" dirty="0"/>
              <a:t>()</a:t>
            </a:r>
          </a:p>
          <a:p>
            <a:pPr>
              <a:buFont typeface="Wingdings" panose="05000000000000000000" pitchFamily="2" charset="2"/>
              <a:buChar char="Ø"/>
            </a:pPr>
            <a:r>
              <a:rPr lang="en-IN" dirty="0"/>
              <a:t>Use </a:t>
            </a:r>
            <a:r>
              <a:rPr lang="en-IN" b="1" dirty="0"/>
              <a:t>cv2.ximgproc.guidedFilter(</a:t>
            </a:r>
            <a:r>
              <a:rPr lang="en-IN" b="1" dirty="0" err="1"/>
              <a:t>guidance_image</a:t>
            </a:r>
            <a:r>
              <a:rPr lang="en-IN" b="1" dirty="0"/>
              <a:t>, </a:t>
            </a:r>
            <a:r>
              <a:rPr lang="en-IN" b="1" dirty="0" err="1"/>
              <a:t>target_image</a:t>
            </a:r>
            <a:r>
              <a:rPr lang="en-IN" b="1" dirty="0"/>
              <a:t>, diameter, </a:t>
            </a:r>
            <a:r>
              <a:rPr lang="en-IN" b="1" dirty="0" err="1"/>
              <a:t>sigma_color</a:t>
            </a:r>
            <a:r>
              <a:rPr lang="en-IN" b="1" dirty="0"/>
              <a:t>, </a:t>
            </a:r>
            <a:r>
              <a:rPr lang="en-IN" b="1" dirty="0" err="1"/>
              <a:t>sigma_space</a:t>
            </a:r>
            <a:r>
              <a:rPr lang="en-IN" b="1" dirty="0"/>
              <a:t>) </a:t>
            </a:r>
            <a:r>
              <a:rPr lang="en-IN" dirty="0"/>
              <a:t>to apply cross guided bilateral filter</a:t>
            </a:r>
          </a:p>
          <a:p>
            <a:pPr>
              <a:buFont typeface="Wingdings" panose="05000000000000000000" pitchFamily="2" charset="2"/>
              <a:buChar char="Ø"/>
            </a:pPr>
            <a:r>
              <a:rPr lang="en-IN" dirty="0"/>
              <a:t>Apply filter to grayscale image , and then to non face region using inverse mask</a:t>
            </a:r>
          </a:p>
          <a:p>
            <a:pPr>
              <a:buFont typeface="Wingdings" panose="05000000000000000000" pitchFamily="2" charset="2"/>
              <a:buChar char="Ø"/>
            </a:pPr>
            <a:r>
              <a:rPr lang="en-IN" dirty="0"/>
              <a:t>Combine these two filtered images to get the desired image.</a:t>
            </a:r>
          </a:p>
        </p:txBody>
      </p:sp>
      <p:pic>
        <p:nvPicPr>
          <p:cNvPr id="5" name="Picture 4">
            <a:extLst>
              <a:ext uri="{FF2B5EF4-FFF2-40B4-BE49-F238E27FC236}">
                <a16:creationId xmlns:a16="http://schemas.microsoft.com/office/drawing/2014/main" id="{02C03967-AE8B-D25F-F398-003D640D8BE3}"/>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FE4D5D29-891C-D2F3-2CF1-875F0235DE03}"/>
              </a:ext>
            </a:extLst>
          </p:cNvPr>
          <p:cNvSpPr>
            <a:spLocks noGrp="1"/>
          </p:cNvSpPr>
          <p:nvPr>
            <p:ph type="dt" sz="half" idx="10"/>
          </p:nvPr>
        </p:nvSpPr>
        <p:spPr/>
        <p:txBody>
          <a:bodyPr/>
          <a:lstStyle/>
          <a:p>
            <a:fld id="{AD6EECB6-8A13-4AD4-B1BF-A35046E9F96E}" type="datetime1">
              <a:rPr lang="en-US" smtClean="0"/>
              <a:t>5/5/2024</a:t>
            </a:fld>
            <a:endParaRPr lang="en-US" dirty="0"/>
          </a:p>
        </p:txBody>
      </p:sp>
      <p:sp>
        <p:nvSpPr>
          <p:cNvPr id="7" name="Slide Number Placeholder 6">
            <a:extLst>
              <a:ext uri="{FF2B5EF4-FFF2-40B4-BE49-F238E27FC236}">
                <a16:creationId xmlns:a16="http://schemas.microsoft.com/office/drawing/2014/main" id="{A8578895-BB35-84DF-85B0-88E48F6174B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3965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A936-A8EB-4892-364E-D92F72E8D613}"/>
              </a:ext>
            </a:extLst>
          </p:cNvPr>
          <p:cNvSpPr>
            <a:spLocks noGrp="1"/>
          </p:cNvSpPr>
          <p:nvPr>
            <p:ph type="title"/>
          </p:nvPr>
        </p:nvSpPr>
        <p:spPr/>
        <p:txBody>
          <a:bodyPr>
            <a:normAutofit/>
          </a:bodyPr>
          <a:lstStyle/>
          <a:p>
            <a:r>
              <a:rPr lang="en-US" sz="4000" dirty="0"/>
              <a:t>LAYOUT OF THIS PRESENTATION</a:t>
            </a:r>
            <a:endParaRPr lang="en-IN" sz="4000" dirty="0"/>
          </a:p>
        </p:txBody>
      </p:sp>
      <p:sp>
        <p:nvSpPr>
          <p:cNvPr id="3" name="Content Placeholder 2">
            <a:extLst>
              <a:ext uri="{FF2B5EF4-FFF2-40B4-BE49-F238E27FC236}">
                <a16:creationId xmlns:a16="http://schemas.microsoft.com/office/drawing/2014/main" id="{F0AFC97C-EA85-E9AC-FC33-88B8B0AA87AE}"/>
              </a:ext>
            </a:extLst>
          </p:cNvPr>
          <p:cNvSpPr>
            <a:spLocks noGrp="1"/>
          </p:cNvSpPr>
          <p:nvPr>
            <p:ph idx="1"/>
          </p:nvPr>
        </p:nvSpPr>
        <p:spPr/>
        <p:txBody>
          <a:bodyPr>
            <a:normAutofit/>
          </a:bodyPr>
          <a:lstStyle/>
          <a:p>
            <a:pPr>
              <a:buFont typeface="Wingdings" panose="05000000000000000000" pitchFamily="2" charset="2"/>
              <a:buChar char="Ø"/>
            </a:pPr>
            <a:r>
              <a:rPr lang="en-US" dirty="0"/>
              <a:t>Motivation</a:t>
            </a:r>
          </a:p>
          <a:p>
            <a:pPr>
              <a:buFont typeface="Wingdings" panose="05000000000000000000" pitchFamily="2" charset="2"/>
              <a:buChar char="Ø"/>
            </a:pPr>
            <a:r>
              <a:rPr lang="en-US" dirty="0"/>
              <a:t>Objective</a:t>
            </a:r>
          </a:p>
          <a:p>
            <a:pPr>
              <a:buFont typeface="Wingdings" panose="05000000000000000000" pitchFamily="2" charset="2"/>
              <a:buChar char="Ø"/>
            </a:pPr>
            <a:r>
              <a:rPr lang="en-US" dirty="0"/>
              <a:t>Base Paper</a:t>
            </a:r>
          </a:p>
          <a:p>
            <a:pPr>
              <a:buFont typeface="Wingdings" panose="05000000000000000000" pitchFamily="2" charset="2"/>
              <a:buChar char="Ø"/>
            </a:pPr>
            <a:r>
              <a:rPr lang="en-US" dirty="0"/>
              <a:t>Problem Statement</a:t>
            </a:r>
          </a:p>
          <a:p>
            <a:pPr>
              <a:buFont typeface="Wingdings" panose="05000000000000000000" pitchFamily="2" charset="2"/>
              <a:buChar char="Ø"/>
            </a:pPr>
            <a:r>
              <a:rPr lang="en-US" dirty="0"/>
              <a:t>Literature Survey</a:t>
            </a:r>
          </a:p>
          <a:p>
            <a:pPr>
              <a:buFont typeface="Wingdings" panose="05000000000000000000" pitchFamily="2" charset="2"/>
              <a:buChar char="Ø"/>
            </a:pPr>
            <a:r>
              <a:rPr lang="en-US" dirty="0"/>
              <a:t>Modules</a:t>
            </a:r>
          </a:p>
          <a:p>
            <a:pPr>
              <a:buFont typeface="Wingdings" panose="05000000000000000000" pitchFamily="2" charset="2"/>
              <a:buChar char="Ø"/>
            </a:pPr>
            <a:r>
              <a:rPr lang="en-US" dirty="0"/>
              <a:t>Dataset</a:t>
            </a:r>
          </a:p>
          <a:p>
            <a:pPr>
              <a:buFont typeface="Wingdings" panose="05000000000000000000" pitchFamily="2" charset="2"/>
              <a:buChar char="Ø"/>
            </a:pPr>
            <a:r>
              <a:rPr lang="en-US" dirty="0"/>
              <a:t>Proposed Techniques</a:t>
            </a:r>
          </a:p>
          <a:p>
            <a:pPr>
              <a:buFont typeface="Wingdings" panose="05000000000000000000" pitchFamily="2" charset="2"/>
              <a:buChar char="Ø"/>
            </a:pPr>
            <a:r>
              <a:rPr lang="en-IN" dirty="0"/>
              <a:t>Reference</a:t>
            </a:r>
          </a:p>
        </p:txBody>
      </p:sp>
      <p:pic>
        <p:nvPicPr>
          <p:cNvPr id="5" name="Picture 4">
            <a:extLst>
              <a:ext uri="{FF2B5EF4-FFF2-40B4-BE49-F238E27FC236}">
                <a16:creationId xmlns:a16="http://schemas.microsoft.com/office/drawing/2014/main" id="{5B04EAA0-3C40-855E-5A5B-3C48CA857645}"/>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9BB67E6B-5D97-E399-13ED-33D24F54F14F}"/>
              </a:ext>
            </a:extLst>
          </p:cNvPr>
          <p:cNvSpPr>
            <a:spLocks noGrp="1"/>
          </p:cNvSpPr>
          <p:nvPr>
            <p:ph type="dt" sz="half" idx="10"/>
          </p:nvPr>
        </p:nvSpPr>
        <p:spPr/>
        <p:txBody>
          <a:bodyPr/>
          <a:lstStyle/>
          <a:p>
            <a:fld id="{A75A757D-2EDC-43A6-B2DC-85A4567F4C10}" type="datetime1">
              <a:rPr lang="en-US" smtClean="0"/>
              <a:t>5/5/2024</a:t>
            </a:fld>
            <a:endParaRPr lang="en-US" dirty="0"/>
          </a:p>
        </p:txBody>
      </p:sp>
      <p:sp>
        <p:nvSpPr>
          <p:cNvPr id="7" name="Slide Number Placeholder 6">
            <a:extLst>
              <a:ext uri="{FF2B5EF4-FFF2-40B4-BE49-F238E27FC236}">
                <a16:creationId xmlns:a16="http://schemas.microsoft.com/office/drawing/2014/main" id="{D87EB3FB-22B5-F4E3-54F3-4228DE854C56}"/>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86603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F602-B81B-BEE1-428A-32EADAFC874A}"/>
              </a:ext>
            </a:extLst>
          </p:cNvPr>
          <p:cNvSpPr>
            <a:spLocks noGrp="1"/>
          </p:cNvSpPr>
          <p:nvPr>
            <p:ph type="title"/>
          </p:nvPr>
        </p:nvSpPr>
        <p:spPr/>
        <p:txBody>
          <a:bodyPr>
            <a:normAutofit/>
          </a:bodyPr>
          <a:lstStyle/>
          <a:p>
            <a:r>
              <a:rPr lang="en-IN" sz="4000" dirty="0"/>
              <a:t>PRE PROCESSING</a:t>
            </a:r>
          </a:p>
        </p:txBody>
      </p:sp>
      <p:pic>
        <p:nvPicPr>
          <p:cNvPr id="6" name="Content Placeholder 5" descr="A person in a car&#10;&#10;Description automatically generated">
            <a:extLst>
              <a:ext uri="{FF2B5EF4-FFF2-40B4-BE49-F238E27FC236}">
                <a16:creationId xmlns:a16="http://schemas.microsoft.com/office/drawing/2014/main" id="{662055EE-BD79-C43A-1436-7BC53A2D0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2460" y="2189223"/>
            <a:ext cx="4511983" cy="3383987"/>
          </a:xfrm>
        </p:spPr>
      </p:pic>
      <p:pic>
        <p:nvPicPr>
          <p:cNvPr id="8" name="Picture 7" descr="A person in a car&#10;&#10;Description automatically generated">
            <a:extLst>
              <a:ext uri="{FF2B5EF4-FFF2-40B4-BE49-F238E27FC236}">
                <a16:creationId xmlns:a16="http://schemas.microsoft.com/office/drawing/2014/main" id="{4C970CED-BC1B-2051-5721-C66521CC3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129" y="2189223"/>
            <a:ext cx="4511983" cy="3383987"/>
          </a:xfrm>
          <a:prstGeom prst="rect">
            <a:avLst/>
          </a:prstGeom>
        </p:spPr>
      </p:pic>
      <p:pic>
        <p:nvPicPr>
          <p:cNvPr id="3" name="Picture 2">
            <a:extLst>
              <a:ext uri="{FF2B5EF4-FFF2-40B4-BE49-F238E27FC236}">
                <a16:creationId xmlns:a16="http://schemas.microsoft.com/office/drawing/2014/main" id="{AACB9498-B4DA-AC35-2629-C705C5DE1BD4}"/>
              </a:ext>
            </a:extLst>
          </p:cNvPr>
          <p:cNvPicPr>
            <a:picLocks noChangeAspect="1"/>
          </p:cNvPicPr>
          <p:nvPr/>
        </p:nvPicPr>
        <p:blipFill>
          <a:blip r:embed="rId4"/>
          <a:stretch>
            <a:fillRect/>
          </a:stretch>
        </p:blipFill>
        <p:spPr>
          <a:xfrm>
            <a:off x="10400306" y="0"/>
            <a:ext cx="1791694" cy="1167393"/>
          </a:xfrm>
          <a:prstGeom prst="rect">
            <a:avLst/>
          </a:prstGeom>
        </p:spPr>
      </p:pic>
      <p:sp>
        <p:nvSpPr>
          <p:cNvPr id="5" name="Date Placeholder 4">
            <a:extLst>
              <a:ext uri="{FF2B5EF4-FFF2-40B4-BE49-F238E27FC236}">
                <a16:creationId xmlns:a16="http://schemas.microsoft.com/office/drawing/2014/main" id="{817CDB20-67AD-7025-5D70-7E7A28C627FB}"/>
              </a:ext>
            </a:extLst>
          </p:cNvPr>
          <p:cNvSpPr>
            <a:spLocks noGrp="1"/>
          </p:cNvSpPr>
          <p:nvPr>
            <p:ph type="dt" sz="half" idx="10"/>
          </p:nvPr>
        </p:nvSpPr>
        <p:spPr/>
        <p:txBody>
          <a:bodyPr/>
          <a:lstStyle/>
          <a:p>
            <a:fld id="{FE5E57A5-3221-47B2-917E-90BFF4D6E4EF}" type="datetime1">
              <a:rPr lang="en-US" smtClean="0"/>
              <a:t>5/5/2024</a:t>
            </a:fld>
            <a:endParaRPr lang="en-US" dirty="0"/>
          </a:p>
        </p:txBody>
      </p:sp>
      <p:sp>
        <p:nvSpPr>
          <p:cNvPr id="7" name="Slide Number Placeholder 6">
            <a:extLst>
              <a:ext uri="{FF2B5EF4-FFF2-40B4-BE49-F238E27FC236}">
                <a16:creationId xmlns:a16="http://schemas.microsoft.com/office/drawing/2014/main" id="{2FF77AEA-CA05-1AF3-BCE1-87C078CDB13A}"/>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2386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7F66-F6F0-D231-5504-C4F40CF9FCE5}"/>
              </a:ext>
            </a:extLst>
          </p:cNvPr>
          <p:cNvSpPr>
            <a:spLocks noGrp="1"/>
          </p:cNvSpPr>
          <p:nvPr>
            <p:ph type="title"/>
          </p:nvPr>
        </p:nvSpPr>
        <p:spPr/>
        <p:txBody>
          <a:bodyPr>
            <a:normAutofit/>
          </a:bodyPr>
          <a:lstStyle/>
          <a:p>
            <a:r>
              <a:rPr lang="en-IN" sz="4000" dirty="0"/>
              <a:t>FEATURE EXTRACTION</a:t>
            </a:r>
          </a:p>
        </p:txBody>
      </p:sp>
      <p:sp>
        <p:nvSpPr>
          <p:cNvPr id="3" name="Content Placeholder 2">
            <a:extLst>
              <a:ext uri="{FF2B5EF4-FFF2-40B4-BE49-F238E27FC236}">
                <a16:creationId xmlns:a16="http://schemas.microsoft.com/office/drawing/2014/main" id="{34D1A6BA-D653-74E0-8E48-7E9FD7B4B159}"/>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To construct an effective model with minimal effort feature extraction is considered the effective approach to reducing the redundant data.</a:t>
            </a:r>
          </a:p>
          <a:p>
            <a:pPr>
              <a:buFont typeface="Wingdings" panose="05000000000000000000" pitchFamily="2" charset="2"/>
              <a:buChar char="Ø"/>
            </a:pPr>
            <a:r>
              <a:rPr lang="en-US" b="0" i="0" dirty="0">
                <a:solidFill>
                  <a:schemeClr val="tx1"/>
                </a:solidFill>
                <a:effectLst/>
                <a:latin typeface="Söhne"/>
              </a:rPr>
              <a:t>The Dual-Tree Complex Wavelet Transform (DTCWT) is a sophisticated signal processing method used for feature extraction in image analysis. By employing complex-valued wavelet functions and utilizing two separate tree structures, DTCWT offers enhanced directional selectivity and captures both magnitude and phase information of image features. This makes it particularly effective for extracting detailed and comprehensive features from images.</a:t>
            </a:r>
            <a:endParaRPr lang="en-IN" dirty="0">
              <a:solidFill>
                <a:schemeClr val="tx1"/>
              </a:solidFill>
            </a:endParaRPr>
          </a:p>
        </p:txBody>
      </p:sp>
      <p:pic>
        <p:nvPicPr>
          <p:cNvPr id="6" name="Picture 5">
            <a:extLst>
              <a:ext uri="{FF2B5EF4-FFF2-40B4-BE49-F238E27FC236}">
                <a16:creationId xmlns:a16="http://schemas.microsoft.com/office/drawing/2014/main" id="{C837F634-915D-F024-7791-FD1DAA448B1B}"/>
              </a:ext>
            </a:extLst>
          </p:cNvPr>
          <p:cNvPicPr>
            <a:picLocks noChangeAspect="1"/>
          </p:cNvPicPr>
          <p:nvPr/>
        </p:nvPicPr>
        <p:blipFill>
          <a:blip r:embed="rId2"/>
          <a:stretch>
            <a:fillRect/>
          </a:stretch>
        </p:blipFill>
        <p:spPr>
          <a:xfrm>
            <a:off x="2403335" y="4895834"/>
            <a:ext cx="2598645" cy="358171"/>
          </a:xfrm>
          <a:prstGeom prst="rect">
            <a:avLst/>
          </a:prstGeom>
        </p:spPr>
      </p:pic>
      <p:pic>
        <p:nvPicPr>
          <p:cNvPr id="8" name="Picture 7">
            <a:extLst>
              <a:ext uri="{FF2B5EF4-FFF2-40B4-BE49-F238E27FC236}">
                <a16:creationId xmlns:a16="http://schemas.microsoft.com/office/drawing/2014/main" id="{816FF200-95A2-C3AD-2293-DE2E0B86A795}"/>
              </a:ext>
            </a:extLst>
          </p:cNvPr>
          <p:cNvPicPr>
            <a:picLocks noChangeAspect="1"/>
          </p:cNvPicPr>
          <p:nvPr/>
        </p:nvPicPr>
        <p:blipFill>
          <a:blip r:embed="rId3"/>
          <a:stretch>
            <a:fillRect/>
          </a:stretch>
        </p:blipFill>
        <p:spPr>
          <a:xfrm>
            <a:off x="5007281" y="4865351"/>
            <a:ext cx="3124471" cy="419136"/>
          </a:xfrm>
          <a:prstGeom prst="rect">
            <a:avLst/>
          </a:prstGeom>
        </p:spPr>
      </p:pic>
      <p:pic>
        <p:nvPicPr>
          <p:cNvPr id="5" name="Picture 4">
            <a:extLst>
              <a:ext uri="{FF2B5EF4-FFF2-40B4-BE49-F238E27FC236}">
                <a16:creationId xmlns:a16="http://schemas.microsoft.com/office/drawing/2014/main" id="{41716AFF-7732-9B3C-3A7E-B4A952364DA5}"/>
              </a:ext>
            </a:extLst>
          </p:cNvPr>
          <p:cNvPicPr>
            <a:picLocks noChangeAspect="1"/>
          </p:cNvPicPr>
          <p:nvPr/>
        </p:nvPicPr>
        <p:blipFill>
          <a:blip r:embed="rId4"/>
          <a:stretch>
            <a:fillRect/>
          </a:stretch>
        </p:blipFill>
        <p:spPr>
          <a:xfrm>
            <a:off x="10400306" y="0"/>
            <a:ext cx="1791694" cy="1167393"/>
          </a:xfrm>
          <a:prstGeom prst="rect">
            <a:avLst/>
          </a:prstGeom>
        </p:spPr>
      </p:pic>
      <p:sp>
        <p:nvSpPr>
          <p:cNvPr id="7" name="Date Placeholder 6">
            <a:extLst>
              <a:ext uri="{FF2B5EF4-FFF2-40B4-BE49-F238E27FC236}">
                <a16:creationId xmlns:a16="http://schemas.microsoft.com/office/drawing/2014/main" id="{288EF03A-87B5-6996-40F4-7CC5FDC4E33A}"/>
              </a:ext>
            </a:extLst>
          </p:cNvPr>
          <p:cNvSpPr>
            <a:spLocks noGrp="1"/>
          </p:cNvSpPr>
          <p:nvPr>
            <p:ph type="dt" sz="half" idx="10"/>
          </p:nvPr>
        </p:nvSpPr>
        <p:spPr/>
        <p:txBody>
          <a:bodyPr/>
          <a:lstStyle/>
          <a:p>
            <a:fld id="{C30A5D46-E1B8-46CB-A008-7CC702484085}" type="datetime1">
              <a:rPr lang="en-US" smtClean="0"/>
              <a:t>5/5/2024</a:t>
            </a:fld>
            <a:endParaRPr lang="en-US" dirty="0"/>
          </a:p>
        </p:txBody>
      </p:sp>
      <p:sp>
        <p:nvSpPr>
          <p:cNvPr id="9" name="Slide Number Placeholder 8">
            <a:extLst>
              <a:ext uri="{FF2B5EF4-FFF2-40B4-BE49-F238E27FC236}">
                <a16:creationId xmlns:a16="http://schemas.microsoft.com/office/drawing/2014/main" id="{98473236-588F-0069-7BAC-208D0D5805F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72135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B271-5A5B-CA24-5092-51FD98169D83}"/>
              </a:ext>
            </a:extLst>
          </p:cNvPr>
          <p:cNvSpPr>
            <a:spLocks noGrp="1"/>
          </p:cNvSpPr>
          <p:nvPr>
            <p:ph type="title"/>
          </p:nvPr>
        </p:nvSpPr>
        <p:spPr/>
        <p:txBody>
          <a:bodyPr>
            <a:normAutofit/>
          </a:bodyPr>
          <a:lstStyle/>
          <a:p>
            <a:r>
              <a:rPr lang="en-IN" sz="4000" dirty="0"/>
              <a:t>FEATURE EXTRACTION</a:t>
            </a:r>
          </a:p>
        </p:txBody>
      </p:sp>
      <p:sp>
        <p:nvSpPr>
          <p:cNvPr id="3" name="Content Placeholder 2">
            <a:extLst>
              <a:ext uri="{FF2B5EF4-FFF2-40B4-BE49-F238E27FC236}">
                <a16:creationId xmlns:a16="http://schemas.microsoft.com/office/drawing/2014/main" id="{B2AA0AF9-5968-B92E-997C-080681DD2EF6}"/>
              </a:ext>
            </a:extLst>
          </p:cNvPr>
          <p:cNvSpPr>
            <a:spLocks noGrp="1"/>
          </p:cNvSpPr>
          <p:nvPr>
            <p:ph idx="1"/>
          </p:nvPr>
        </p:nvSpPr>
        <p:spPr/>
        <p:txBody>
          <a:bodyPr>
            <a:normAutofit/>
          </a:bodyPr>
          <a:lstStyle/>
          <a:p>
            <a:pPr>
              <a:buFont typeface="Wingdings" panose="05000000000000000000" pitchFamily="2" charset="2"/>
              <a:buChar char="Ø"/>
            </a:pPr>
            <a:r>
              <a:rPr lang="en-IN" dirty="0"/>
              <a:t>Import </a:t>
            </a:r>
            <a:r>
              <a:rPr lang="en-IN" b="1" dirty="0" err="1"/>
              <a:t>dtcwt</a:t>
            </a:r>
            <a:endParaRPr lang="en-IN" b="1" dirty="0"/>
          </a:p>
          <a:p>
            <a:pPr>
              <a:buFont typeface="Wingdings" panose="05000000000000000000" pitchFamily="2" charset="2"/>
              <a:buChar char="Ø"/>
            </a:pPr>
            <a:r>
              <a:rPr lang="en-IN" dirty="0"/>
              <a:t>Using </a:t>
            </a:r>
            <a:r>
              <a:rPr lang="en-IN" dirty="0" err="1"/>
              <a:t>dlib</a:t>
            </a:r>
            <a:r>
              <a:rPr lang="en-IN" dirty="0"/>
              <a:t> library find the facial landmarks and store it in </a:t>
            </a:r>
            <a:r>
              <a:rPr lang="en-IN" dirty="0" err="1"/>
              <a:t>numpy</a:t>
            </a:r>
            <a:r>
              <a:rPr lang="en-IN" dirty="0"/>
              <a:t> array</a:t>
            </a:r>
          </a:p>
          <a:p>
            <a:pPr>
              <a:buFont typeface="Wingdings" panose="05000000000000000000" pitchFamily="2" charset="2"/>
              <a:buChar char="Ø"/>
            </a:pPr>
            <a:r>
              <a:rPr lang="en-US" dirty="0"/>
              <a:t>Convert the image to grayscale using </a:t>
            </a:r>
            <a:r>
              <a:rPr lang="en-US" b="1" dirty="0" err="1"/>
              <a:t>cvtColor</a:t>
            </a:r>
            <a:r>
              <a:rPr lang="en-US" b="1" dirty="0"/>
              <a:t>()</a:t>
            </a:r>
            <a:r>
              <a:rPr lang="en-IN" dirty="0"/>
              <a:t>	</a:t>
            </a:r>
          </a:p>
          <a:p>
            <a:pPr>
              <a:buFont typeface="Wingdings" panose="05000000000000000000" pitchFamily="2" charset="2"/>
              <a:buChar char="Ø"/>
            </a:pPr>
            <a:r>
              <a:rPr lang="en-IN" dirty="0"/>
              <a:t>Use </a:t>
            </a:r>
            <a:r>
              <a:rPr lang="en-IN" dirty="0" err="1"/>
              <a:t>dtcwt’s</a:t>
            </a:r>
            <a:r>
              <a:rPr lang="en-IN" dirty="0"/>
              <a:t> </a:t>
            </a:r>
            <a:r>
              <a:rPr lang="en-IN" b="1" dirty="0"/>
              <a:t>Transform2d() </a:t>
            </a:r>
            <a:r>
              <a:rPr lang="en-IN" dirty="0"/>
              <a:t>to initialize the </a:t>
            </a:r>
            <a:r>
              <a:rPr lang="en-IN" dirty="0" err="1"/>
              <a:t>dtcwt</a:t>
            </a:r>
            <a:r>
              <a:rPr lang="en-IN" dirty="0"/>
              <a:t> </a:t>
            </a:r>
          </a:p>
          <a:p>
            <a:pPr>
              <a:buFont typeface="Wingdings" panose="05000000000000000000" pitchFamily="2" charset="2"/>
              <a:buChar char="Ø"/>
            </a:pPr>
            <a:r>
              <a:rPr lang="en-IN" dirty="0"/>
              <a:t>Use Transform2d’s </a:t>
            </a:r>
            <a:r>
              <a:rPr lang="en-IN" b="1" dirty="0"/>
              <a:t>forward(</a:t>
            </a:r>
            <a:r>
              <a:rPr lang="en-IN" b="1" dirty="0" err="1"/>
              <a:t>gray,nlevels</a:t>
            </a:r>
            <a:r>
              <a:rPr lang="en-IN" b="1" dirty="0"/>
              <a:t>)  </a:t>
            </a:r>
            <a:r>
              <a:rPr lang="en-IN" dirty="0"/>
              <a:t>[</a:t>
            </a:r>
            <a:r>
              <a:rPr lang="en-IN" dirty="0" err="1"/>
              <a:t>nlevel</a:t>
            </a:r>
            <a:r>
              <a:rPr lang="en-IN" dirty="0"/>
              <a:t>=3] to compute the coefficients</a:t>
            </a:r>
          </a:p>
          <a:p>
            <a:pPr>
              <a:buFont typeface="Wingdings" panose="05000000000000000000" pitchFamily="2" charset="2"/>
              <a:buChar char="Ø"/>
            </a:pPr>
            <a:r>
              <a:rPr lang="en-IN" dirty="0"/>
              <a:t>Compute energy features using </a:t>
            </a:r>
            <a:r>
              <a:rPr lang="en-IN" b="1" dirty="0" err="1"/>
              <a:t>coeffs.highpasses</a:t>
            </a:r>
            <a:endParaRPr lang="en-IN" b="1" dirty="0"/>
          </a:p>
          <a:p>
            <a:pPr>
              <a:buFont typeface="Wingdings" panose="05000000000000000000" pitchFamily="2" charset="2"/>
              <a:buChar char="Ø"/>
            </a:pPr>
            <a:r>
              <a:rPr lang="en-IN" dirty="0"/>
              <a:t>Use the above steps to find the features for the eyes and mouth														 </a:t>
            </a:r>
          </a:p>
        </p:txBody>
      </p:sp>
      <p:pic>
        <p:nvPicPr>
          <p:cNvPr id="5" name="Picture 4">
            <a:extLst>
              <a:ext uri="{FF2B5EF4-FFF2-40B4-BE49-F238E27FC236}">
                <a16:creationId xmlns:a16="http://schemas.microsoft.com/office/drawing/2014/main" id="{41B0748B-C34F-1FB2-CB47-C1CECDC5E73F}"/>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ED4DC1CF-8EE4-581C-9510-C3E91A730AF4}"/>
              </a:ext>
            </a:extLst>
          </p:cNvPr>
          <p:cNvSpPr>
            <a:spLocks noGrp="1"/>
          </p:cNvSpPr>
          <p:nvPr>
            <p:ph type="dt" sz="half" idx="10"/>
          </p:nvPr>
        </p:nvSpPr>
        <p:spPr/>
        <p:txBody>
          <a:bodyPr/>
          <a:lstStyle/>
          <a:p>
            <a:fld id="{A0527E5E-9F6D-4BD0-9D5A-C68C7A96475A}" type="datetime1">
              <a:rPr lang="en-US" smtClean="0"/>
              <a:t>5/5/2024</a:t>
            </a:fld>
            <a:endParaRPr lang="en-US" dirty="0"/>
          </a:p>
        </p:txBody>
      </p:sp>
      <p:sp>
        <p:nvSpPr>
          <p:cNvPr id="7" name="Slide Number Placeholder 6">
            <a:extLst>
              <a:ext uri="{FF2B5EF4-FFF2-40B4-BE49-F238E27FC236}">
                <a16:creationId xmlns:a16="http://schemas.microsoft.com/office/drawing/2014/main" id="{60C94E3D-5C45-4A96-DD41-1431DA2F2BF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83338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AEFD-14FD-C2FE-2ADA-48D74CDB12F4}"/>
              </a:ext>
            </a:extLst>
          </p:cNvPr>
          <p:cNvSpPr>
            <a:spLocks noGrp="1"/>
          </p:cNvSpPr>
          <p:nvPr>
            <p:ph type="title"/>
          </p:nvPr>
        </p:nvSpPr>
        <p:spPr/>
        <p:txBody>
          <a:bodyPr>
            <a:normAutofit/>
          </a:bodyPr>
          <a:lstStyle/>
          <a:p>
            <a:r>
              <a:rPr lang="en-IN" sz="4000" dirty="0"/>
              <a:t>FEATURE EXTRACTION</a:t>
            </a:r>
          </a:p>
        </p:txBody>
      </p:sp>
      <p:sp>
        <p:nvSpPr>
          <p:cNvPr id="3" name="Content Placeholder 2">
            <a:extLst>
              <a:ext uri="{FF2B5EF4-FFF2-40B4-BE49-F238E27FC236}">
                <a16:creationId xmlns:a16="http://schemas.microsoft.com/office/drawing/2014/main" id="{CDB0AC15-DBC9-F3CD-5028-60DD412FE3B1}"/>
              </a:ext>
            </a:extLst>
          </p:cNvPr>
          <p:cNvSpPr>
            <a:spLocks noGrp="1"/>
          </p:cNvSpPr>
          <p:nvPr>
            <p:ph idx="1"/>
          </p:nvPr>
        </p:nvSpPr>
        <p:spPr/>
        <p:txBody>
          <a:bodyPr/>
          <a:lstStyle/>
          <a:p>
            <a:pPr>
              <a:buFont typeface="Wingdings" panose="05000000000000000000" pitchFamily="2" charset="2"/>
              <a:buChar char="Ø"/>
            </a:pPr>
            <a:r>
              <a:rPr lang="en-US" b="0" i="0" dirty="0">
                <a:solidFill>
                  <a:schemeClr val="tx1"/>
                </a:solidFill>
                <a:effectLst/>
                <a:latin typeface="Söhne"/>
              </a:rPr>
              <a:t>The Walsh-Hadamard Transform (WHT) is a feature extraction technique utilized in pattern recognition and image analysis. Operating on binary input sequences, where each element is either +1 or -1, it transforms them into coefficients, capturing crucial data characteristics. </a:t>
            </a:r>
          </a:p>
          <a:p>
            <a:pPr>
              <a:buFont typeface="Wingdings" panose="05000000000000000000" pitchFamily="2" charset="2"/>
              <a:buChar char="Ø"/>
            </a:pPr>
            <a:r>
              <a:rPr lang="en-US" b="0" i="0" dirty="0">
                <a:solidFill>
                  <a:schemeClr val="tx1"/>
                </a:solidFill>
                <a:effectLst/>
                <a:latin typeface="Söhne"/>
              </a:rPr>
              <a:t>By leveraging the orthogonality of Walsh functions, it efficiently compresses information, making it suitable for tasks like pattern recognition and feature extraction across diverse domains.</a:t>
            </a:r>
          </a:p>
          <a:p>
            <a:pPr>
              <a:buFont typeface="Wingdings" panose="05000000000000000000" pitchFamily="2" charset="2"/>
              <a:buChar char="Ø"/>
            </a:pPr>
            <a:endParaRPr lang="en-US" dirty="0">
              <a:solidFill>
                <a:schemeClr val="tx1"/>
              </a:solidFill>
              <a:latin typeface="Söhne"/>
            </a:endParaRPr>
          </a:p>
          <a:p>
            <a:pPr>
              <a:buFont typeface="Wingdings" panose="05000000000000000000" pitchFamily="2" charset="2"/>
              <a:buChar char="Ø"/>
            </a:pPr>
            <a:endParaRPr lang="en-US" dirty="0">
              <a:solidFill>
                <a:schemeClr val="tx1"/>
              </a:solidFill>
              <a:latin typeface="Söhne"/>
            </a:endParaRPr>
          </a:p>
          <a:p>
            <a:pPr>
              <a:buFont typeface="Wingdings" panose="05000000000000000000" pitchFamily="2" charset="2"/>
              <a:buChar char="Ø"/>
            </a:pPr>
            <a:r>
              <a:rPr lang="en-US" dirty="0">
                <a:solidFill>
                  <a:schemeClr val="tx1"/>
                </a:solidFill>
                <a:latin typeface="Söhne"/>
              </a:rPr>
              <a:t>Here       is the minimal Hadamard kernel and         is the higher order of the hybrid DTCWT Hadamard kernel.    </a:t>
            </a:r>
            <a:endParaRPr lang="en-IN" dirty="0">
              <a:solidFill>
                <a:schemeClr val="tx1"/>
              </a:solidFill>
            </a:endParaRPr>
          </a:p>
        </p:txBody>
      </p:sp>
      <p:pic>
        <p:nvPicPr>
          <p:cNvPr id="6" name="Picture 5">
            <a:extLst>
              <a:ext uri="{FF2B5EF4-FFF2-40B4-BE49-F238E27FC236}">
                <a16:creationId xmlns:a16="http://schemas.microsoft.com/office/drawing/2014/main" id="{0252A2C2-4AE0-9CF6-EE87-DDE71858469D}"/>
              </a:ext>
            </a:extLst>
          </p:cNvPr>
          <p:cNvPicPr>
            <a:picLocks noChangeAspect="1"/>
          </p:cNvPicPr>
          <p:nvPr/>
        </p:nvPicPr>
        <p:blipFill>
          <a:blip r:embed="rId2"/>
          <a:stretch>
            <a:fillRect/>
          </a:stretch>
        </p:blipFill>
        <p:spPr>
          <a:xfrm>
            <a:off x="1065475" y="4224445"/>
            <a:ext cx="1112616" cy="381033"/>
          </a:xfrm>
          <a:prstGeom prst="rect">
            <a:avLst/>
          </a:prstGeom>
        </p:spPr>
      </p:pic>
      <p:pic>
        <p:nvPicPr>
          <p:cNvPr id="8" name="Picture 7">
            <a:extLst>
              <a:ext uri="{FF2B5EF4-FFF2-40B4-BE49-F238E27FC236}">
                <a16:creationId xmlns:a16="http://schemas.microsoft.com/office/drawing/2014/main" id="{D27861B8-DFEA-EBD3-770B-A8B862D31ACF}"/>
              </a:ext>
            </a:extLst>
          </p:cNvPr>
          <p:cNvPicPr>
            <a:picLocks noChangeAspect="1"/>
          </p:cNvPicPr>
          <p:nvPr/>
        </p:nvPicPr>
        <p:blipFill>
          <a:blip r:embed="rId3"/>
          <a:stretch>
            <a:fillRect/>
          </a:stretch>
        </p:blipFill>
        <p:spPr>
          <a:xfrm>
            <a:off x="3053232" y="4159669"/>
            <a:ext cx="1585097" cy="510584"/>
          </a:xfrm>
          <a:prstGeom prst="rect">
            <a:avLst/>
          </a:prstGeom>
        </p:spPr>
      </p:pic>
      <p:pic>
        <p:nvPicPr>
          <p:cNvPr id="10" name="Picture 9">
            <a:extLst>
              <a:ext uri="{FF2B5EF4-FFF2-40B4-BE49-F238E27FC236}">
                <a16:creationId xmlns:a16="http://schemas.microsoft.com/office/drawing/2014/main" id="{A6BA41B5-668B-1077-6AC1-031A506688D2}"/>
              </a:ext>
            </a:extLst>
          </p:cNvPr>
          <p:cNvPicPr>
            <a:picLocks noChangeAspect="1"/>
          </p:cNvPicPr>
          <p:nvPr/>
        </p:nvPicPr>
        <p:blipFill>
          <a:blip r:embed="rId4"/>
          <a:stretch>
            <a:fillRect/>
          </a:stretch>
        </p:blipFill>
        <p:spPr>
          <a:xfrm>
            <a:off x="5430167" y="4087272"/>
            <a:ext cx="1745131" cy="655377"/>
          </a:xfrm>
          <a:prstGeom prst="rect">
            <a:avLst/>
          </a:prstGeom>
        </p:spPr>
      </p:pic>
      <p:pic>
        <p:nvPicPr>
          <p:cNvPr id="12" name="Picture 11">
            <a:extLst>
              <a:ext uri="{FF2B5EF4-FFF2-40B4-BE49-F238E27FC236}">
                <a16:creationId xmlns:a16="http://schemas.microsoft.com/office/drawing/2014/main" id="{3338B30A-7A1C-5AAE-2C71-F17E9C96BBCD}"/>
              </a:ext>
            </a:extLst>
          </p:cNvPr>
          <p:cNvPicPr>
            <a:picLocks noChangeAspect="1"/>
          </p:cNvPicPr>
          <p:nvPr/>
        </p:nvPicPr>
        <p:blipFill>
          <a:blip r:embed="rId5"/>
          <a:stretch>
            <a:fillRect/>
          </a:stretch>
        </p:blipFill>
        <p:spPr>
          <a:xfrm>
            <a:off x="1827960" y="5098951"/>
            <a:ext cx="266723" cy="312447"/>
          </a:xfrm>
          <a:prstGeom prst="rect">
            <a:avLst/>
          </a:prstGeom>
        </p:spPr>
      </p:pic>
      <p:pic>
        <p:nvPicPr>
          <p:cNvPr id="14" name="Picture 13">
            <a:extLst>
              <a:ext uri="{FF2B5EF4-FFF2-40B4-BE49-F238E27FC236}">
                <a16:creationId xmlns:a16="http://schemas.microsoft.com/office/drawing/2014/main" id="{1E09AF0B-B59A-6489-059D-8D26D11F3649}"/>
              </a:ext>
            </a:extLst>
          </p:cNvPr>
          <p:cNvPicPr>
            <a:picLocks noChangeAspect="1"/>
          </p:cNvPicPr>
          <p:nvPr/>
        </p:nvPicPr>
        <p:blipFill>
          <a:blip r:embed="rId6"/>
          <a:stretch>
            <a:fillRect/>
          </a:stretch>
        </p:blipFill>
        <p:spPr>
          <a:xfrm>
            <a:off x="5753070" y="5098951"/>
            <a:ext cx="342930" cy="320068"/>
          </a:xfrm>
          <a:prstGeom prst="rect">
            <a:avLst/>
          </a:prstGeom>
        </p:spPr>
      </p:pic>
      <p:pic>
        <p:nvPicPr>
          <p:cNvPr id="5" name="Picture 4">
            <a:extLst>
              <a:ext uri="{FF2B5EF4-FFF2-40B4-BE49-F238E27FC236}">
                <a16:creationId xmlns:a16="http://schemas.microsoft.com/office/drawing/2014/main" id="{2C12F46E-F888-8784-8A5A-4C092184EFBA}"/>
              </a:ext>
            </a:extLst>
          </p:cNvPr>
          <p:cNvPicPr>
            <a:picLocks noChangeAspect="1"/>
          </p:cNvPicPr>
          <p:nvPr/>
        </p:nvPicPr>
        <p:blipFill>
          <a:blip r:embed="rId7"/>
          <a:stretch>
            <a:fillRect/>
          </a:stretch>
        </p:blipFill>
        <p:spPr>
          <a:xfrm>
            <a:off x="10400306" y="0"/>
            <a:ext cx="1791694" cy="1167393"/>
          </a:xfrm>
          <a:prstGeom prst="rect">
            <a:avLst/>
          </a:prstGeom>
        </p:spPr>
      </p:pic>
      <p:sp>
        <p:nvSpPr>
          <p:cNvPr id="7" name="Date Placeholder 6">
            <a:extLst>
              <a:ext uri="{FF2B5EF4-FFF2-40B4-BE49-F238E27FC236}">
                <a16:creationId xmlns:a16="http://schemas.microsoft.com/office/drawing/2014/main" id="{395B0A6E-D7B8-20AB-E79F-0ABA35D5277C}"/>
              </a:ext>
            </a:extLst>
          </p:cNvPr>
          <p:cNvSpPr>
            <a:spLocks noGrp="1"/>
          </p:cNvSpPr>
          <p:nvPr>
            <p:ph type="dt" sz="half" idx="10"/>
          </p:nvPr>
        </p:nvSpPr>
        <p:spPr/>
        <p:txBody>
          <a:bodyPr/>
          <a:lstStyle/>
          <a:p>
            <a:fld id="{326E643D-2455-4DED-8818-3DD64E29FDC2}" type="datetime1">
              <a:rPr lang="en-US" smtClean="0"/>
              <a:t>5/5/2024</a:t>
            </a:fld>
            <a:endParaRPr lang="en-US" dirty="0"/>
          </a:p>
        </p:txBody>
      </p:sp>
      <p:sp>
        <p:nvSpPr>
          <p:cNvPr id="9" name="Slide Number Placeholder 8">
            <a:extLst>
              <a:ext uri="{FF2B5EF4-FFF2-40B4-BE49-F238E27FC236}">
                <a16:creationId xmlns:a16="http://schemas.microsoft.com/office/drawing/2014/main" id="{3E728A40-A6F3-95B7-6D19-E9D7F2300AB9}"/>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11173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5FFA-D5B2-01C3-C128-14FF3EBE770E}"/>
              </a:ext>
            </a:extLst>
          </p:cNvPr>
          <p:cNvSpPr>
            <a:spLocks noGrp="1"/>
          </p:cNvSpPr>
          <p:nvPr>
            <p:ph type="title"/>
          </p:nvPr>
        </p:nvSpPr>
        <p:spPr/>
        <p:txBody>
          <a:bodyPr>
            <a:normAutofit/>
          </a:bodyPr>
          <a:lstStyle/>
          <a:p>
            <a:r>
              <a:rPr lang="en-IN" sz="4000" dirty="0"/>
              <a:t>FEATURE EXTRACTION</a:t>
            </a:r>
          </a:p>
        </p:txBody>
      </p:sp>
      <p:sp>
        <p:nvSpPr>
          <p:cNvPr id="3" name="Content Placeholder 2">
            <a:extLst>
              <a:ext uri="{FF2B5EF4-FFF2-40B4-BE49-F238E27FC236}">
                <a16:creationId xmlns:a16="http://schemas.microsoft.com/office/drawing/2014/main" id="{690B6308-EAF2-7BD5-20D7-6ED643FDF6E0}"/>
              </a:ext>
            </a:extLst>
          </p:cNvPr>
          <p:cNvSpPr>
            <a:spLocks noGrp="1"/>
          </p:cNvSpPr>
          <p:nvPr>
            <p:ph idx="1"/>
          </p:nvPr>
        </p:nvSpPr>
        <p:spPr/>
        <p:txBody>
          <a:bodyPr/>
          <a:lstStyle/>
          <a:p>
            <a:pPr>
              <a:buFont typeface="Wingdings" panose="05000000000000000000" pitchFamily="2" charset="2"/>
              <a:buChar char="Ø"/>
            </a:pPr>
            <a:r>
              <a:rPr lang="en-IN" dirty="0"/>
              <a:t>Use the extracted feature’s from </a:t>
            </a:r>
            <a:r>
              <a:rPr lang="en-IN" dirty="0" err="1"/>
              <a:t>dtcwt</a:t>
            </a:r>
            <a:endParaRPr lang="en-IN" dirty="0"/>
          </a:p>
          <a:p>
            <a:pPr>
              <a:buFont typeface="Wingdings" panose="05000000000000000000" pitchFamily="2" charset="2"/>
              <a:buChar char="Ø"/>
            </a:pPr>
            <a:r>
              <a:rPr lang="en-US" dirty="0"/>
              <a:t>Pad the input data with zeros to the next power of 2</a:t>
            </a:r>
          </a:p>
          <a:p>
            <a:pPr>
              <a:buFont typeface="Wingdings" panose="05000000000000000000" pitchFamily="2" charset="2"/>
              <a:buChar char="Ø"/>
            </a:pPr>
            <a:r>
              <a:rPr lang="en-US" dirty="0">
                <a:solidFill>
                  <a:schemeClr val="tx1"/>
                </a:solidFill>
                <a:latin typeface="Söhne"/>
              </a:rPr>
              <a:t>C</a:t>
            </a:r>
            <a:r>
              <a:rPr lang="en-US" b="0" i="0" dirty="0">
                <a:solidFill>
                  <a:schemeClr val="tx1"/>
                </a:solidFill>
                <a:effectLst/>
                <a:latin typeface="Söhne"/>
              </a:rPr>
              <a:t>onvert the input data into a NumPy array and checks if the length is 1, returning the input if true.</a:t>
            </a:r>
          </a:p>
          <a:p>
            <a:pPr>
              <a:buFont typeface="Wingdings" panose="05000000000000000000" pitchFamily="2" charset="2"/>
              <a:buChar char="Ø"/>
            </a:pPr>
            <a:r>
              <a:rPr lang="en-US" b="0" i="0" dirty="0">
                <a:solidFill>
                  <a:schemeClr val="tx1"/>
                </a:solidFill>
                <a:effectLst/>
                <a:latin typeface="Söhne"/>
              </a:rPr>
              <a:t>If the length is greater than 1, divide the data into two halves and calculate the even sum and odd difference.</a:t>
            </a:r>
          </a:p>
          <a:p>
            <a:pPr>
              <a:buFont typeface="Wingdings" panose="05000000000000000000" pitchFamily="2" charset="2"/>
              <a:buChar char="Ø"/>
            </a:pPr>
            <a:r>
              <a:rPr lang="en-US" dirty="0">
                <a:solidFill>
                  <a:schemeClr val="tx1"/>
                </a:solidFill>
                <a:latin typeface="Söhne"/>
              </a:rPr>
              <a:t>R</a:t>
            </a:r>
            <a:r>
              <a:rPr lang="en-US" b="0" i="0" dirty="0">
                <a:solidFill>
                  <a:schemeClr val="tx1"/>
                </a:solidFill>
                <a:effectLst/>
                <a:latin typeface="Söhne"/>
              </a:rPr>
              <a:t>ecursively apply the WHT on the even sum and odd difference separately.</a:t>
            </a:r>
          </a:p>
          <a:p>
            <a:pPr>
              <a:buFont typeface="Wingdings" panose="05000000000000000000" pitchFamily="2" charset="2"/>
              <a:buChar char="Ø"/>
            </a:pPr>
            <a:r>
              <a:rPr lang="en-US" b="0" i="0" dirty="0">
                <a:solidFill>
                  <a:schemeClr val="tx1"/>
                </a:solidFill>
                <a:effectLst/>
                <a:latin typeface="Söhne"/>
              </a:rPr>
              <a:t>Finally, concatenate the transformed lower and upper halves and return the result.</a:t>
            </a:r>
          </a:p>
          <a:p>
            <a:pPr marL="0" indent="0">
              <a:buNone/>
            </a:pPr>
            <a:endParaRPr lang="en-IN" dirty="0"/>
          </a:p>
        </p:txBody>
      </p:sp>
      <p:pic>
        <p:nvPicPr>
          <p:cNvPr id="5" name="Picture 4">
            <a:extLst>
              <a:ext uri="{FF2B5EF4-FFF2-40B4-BE49-F238E27FC236}">
                <a16:creationId xmlns:a16="http://schemas.microsoft.com/office/drawing/2014/main" id="{D7BF5E56-DF34-C92F-7D08-226B623C1461}"/>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E3FEF0EC-DA63-E743-DB02-286BB6FBF59D}"/>
              </a:ext>
            </a:extLst>
          </p:cNvPr>
          <p:cNvSpPr>
            <a:spLocks noGrp="1"/>
          </p:cNvSpPr>
          <p:nvPr>
            <p:ph type="dt" sz="half" idx="10"/>
          </p:nvPr>
        </p:nvSpPr>
        <p:spPr/>
        <p:txBody>
          <a:bodyPr/>
          <a:lstStyle/>
          <a:p>
            <a:fld id="{445F0AEC-9FB1-4E87-90EB-D75A0BF9367B}" type="datetime1">
              <a:rPr lang="en-US" smtClean="0"/>
              <a:t>5/5/2024</a:t>
            </a:fld>
            <a:endParaRPr lang="en-US" dirty="0"/>
          </a:p>
        </p:txBody>
      </p:sp>
      <p:sp>
        <p:nvSpPr>
          <p:cNvPr id="7" name="Slide Number Placeholder 6">
            <a:extLst>
              <a:ext uri="{FF2B5EF4-FFF2-40B4-BE49-F238E27FC236}">
                <a16:creationId xmlns:a16="http://schemas.microsoft.com/office/drawing/2014/main" id="{1E560F86-FB07-9FE0-9D95-B808EB0075E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07104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FEF6-5578-6F24-B1E0-FEA11C062B29}"/>
              </a:ext>
            </a:extLst>
          </p:cNvPr>
          <p:cNvSpPr>
            <a:spLocks noGrp="1"/>
          </p:cNvSpPr>
          <p:nvPr>
            <p:ph type="title"/>
          </p:nvPr>
        </p:nvSpPr>
        <p:spPr/>
        <p:txBody>
          <a:bodyPr>
            <a:normAutofit/>
          </a:bodyPr>
          <a:lstStyle/>
          <a:p>
            <a:r>
              <a:rPr lang="en-IN" sz="4000" dirty="0"/>
              <a:t>FEATURE EXTRACTION</a:t>
            </a:r>
          </a:p>
        </p:txBody>
      </p:sp>
      <p:pic>
        <p:nvPicPr>
          <p:cNvPr id="6" name="Content Placeholder 5">
            <a:extLst>
              <a:ext uri="{FF2B5EF4-FFF2-40B4-BE49-F238E27FC236}">
                <a16:creationId xmlns:a16="http://schemas.microsoft.com/office/drawing/2014/main" id="{D8859F58-C73C-EFFE-8CD7-3178C2DF08D9}"/>
              </a:ext>
            </a:extLst>
          </p:cNvPr>
          <p:cNvPicPr>
            <a:picLocks noGrp="1" noChangeAspect="1"/>
          </p:cNvPicPr>
          <p:nvPr>
            <p:ph idx="1"/>
          </p:nvPr>
        </p:nvPicPr>
        <p:blipFill>
          <a:blip r:embed="rId2"/>
          <a:stretch>
            <a:fillRect/>
          </a:stretch>
        </p:blipFill>
        <p:spPr>
          <a:xfrm>
            <a:off x="2662178" y="2052240"/>
            <a:ext cx="7043694" cy="4174940"/>
          </a:xfrm>
        </p:spPr>
      </p:pic>
      <p:pic>
        <p:nvPicPr>
          <p:cNvPr id="3" name="Picture 2">
            <a:extLst>
              <a:ext uri="{FF2B5EF4-FFF2-40B4-BE49-F238E27FC236}">
                <a16:creationId xmlns:a16="http://schemas.microsoft.com/office/drawing/2014/main" id="{8E72C8E0-87FD-ABFC-E0D2-7DE23BCD067D}"/>
              </a:ext>
            </a:extLst>
          </p:cNvPr>
          <p:cNvPicPr>
            <a:picLocks noChangeAspect="1"/>
          </p:cNvPicPr>
          <p:nvPr/>
        </p:nvPicPr>
        <p:blipFill>
          <a:blip r:embed="rId3"/>
          <a:stretch>
            <a:fillRect/>
          </a:stretch>
        </p:blipFill>
        <p:spPr>
          <a:xfrm>
            <a:off x="10400306" y="0"/>
            <a:ext cx="1791694" cy="1167393"/>
          </a:xfrm>
          <a:prstGeom prst="rect">
            <a:avLst/>
          </a:prstGeom>
        </p:spPr>
      </p:pic>
      <p:sp>
        <p:nvSpPr>
          <p:cNvPr id="5" name="Date Placeholder 4">
            <a:extLst>
              <a:ext uri="{FF2B5EF4-FFF2-40B4-BE49-F238E27FC236}">
                <a16:creationId xmlns:a16="http://schemas.microsoft.com/office/drawing/2014/main" id="{FDDFFA2D-335F-77F5-510E-8E75546937F0}"/>
              </a:ext>
            </a:extLst>
          </p:cNvPr>
          <p:cNvSpPr>
            <a:spLocks noGrp="1"/>
          </p:cNvSpPr>
          <p:nvPr>
            <p:ph type="dt" sz="half" idx="10"/>
          </p:nvPr>
        </p:nvSpPr>
        <p:spPr/>
        <p:txBody>
          <a:bodyPr/>
          <a:lstStyle/>
          <a:p>
            <a:fld id="{320FEA28-F51B-441E-9259-AB7C87DD18B8}" type="datetime1">
              <a:rPr lang="en-US" smtClean="0"/>
              <a:t>5/5/2024</a:t>
            </a:fld>
            <a:endParaRPr lang="en-US" dirty="0"/>
          </a:p>
        </p:txBody>
      </p:sp>
      <p:sp>
        <p:nvSpPr>
          <p:cNvPr id="7" name="Slide Number Placeholder 6">
            <a:extLst>
              <a:ext uri="{FF2B5EF4-FFF2-40B4-BE49-F238E27FC236}">
                <a16:creationId xmlns:a16="http://schemas.microsoft.com/office/drawing/2014/main" id="{6F70FACC-35DB-B6D7-402E-2F00295BAC9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4124517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6C89-A4C0-4754-3FBD-BEF28E2BD589}"/>
              </a:ext>
            </a:extLst>
          </p:cNvPr>
          <p:cNvSpPr>
            <a:spLocks noGrp="1"/>
          </p:cNvSpPr>
          <p:nvPr>
            <p:ph type="title"/>
          </p:nvPr>
        </p:nvSpPr>
        <p:spPr/>
        <p:txBody>
          <a:bodyPr/>
          <a:lstStyle/>
          <a:p>
            <a:r>
              <a:rPr lang="en-IN" dirty="0"/>
              <a:t>DLIB</a:t>
            </a:r>
          </a:p>
        </p:txBody>
      </p:sp>
      <p:pic>
        <p:nvPicPr>
          <p:cNvPr id="5" name="Content Placeholder 4">
            <a:extLst>
              <a:ext uri="{FF2B5EF4-FFF2-40B4-BE49-F238E27FC236}">
                <a16:creationId xmlns:a16="http://schemas.microsoft.com/office/drawing/2014/main" id="{B17DEAAE-0FE7-1B05-13E6-ED3A5ACC99F4}"/>
              </a:ext>
            </a:extLst>
          </p:cNvPr>
          <p:cNvPicPr>
            <a:picLocks noGrp="1" noChangeAspect="1"/>
          </p:cNvPicPr>
          <p:nvPr>
            <p:ph idx="1"/>
          </p:nvPr>
        </p:nvPicPr>
        <p:blipFill>
          <a:blip r:embed="rId2"/>
          <a:stretch>
            <a:fillRect/>
          </a:stretch>
        </p:blipFill>
        <p:spPr>
          <a:xfrm>
            <a:off x="3754472" y="2613660"/>
            <a:ext cx="4683055" cy="3778250"/>
          </a:xfrm>
        </p:spPr>
      </p:pic>
      <p:sp>
        <p:nvSpPr>
          <p:cNvPr id="6" name="TextBox 5">
            <a:extLst>
              <a:ext uri="{FF2B5EF4-FFF2-40B4-BE49-F238E27FC236}">
                <a16:creationId xmlns:a16="http://schemas.microsoft.com/office/drawing/2014/main" id="{B20B91DA-1317-B37A-1BE9-BEB9A3B697DF}"/>
              </a:ext>
            </a:extLst>
          </p:cNvPr>
          <p:cNvSpPr txBox="1"/>
          <p:nvPr/>
        </p:nvSpPr>
        <p:spPr>
          <a:xfrm>
            <a:off x="2538579" y="1874996"/>
            <a:ext cx="7114840" cy="369332"/>
          </a:xfrm>
          <a:prstGeom prst="rect">
            <a:avLst/>
          </a:prstGeom>
          <a:noFill/>
        </p:spPr>
        <p:txBody>
          <a:bodyPr wrap="square" rtlCol="0">
            <a:spAutoFit/>
          </a:bodyPr>
          <a:lstStyle/>
          <a:p>
            <a:r>
              <a:rPr lang="en-US" b="0" i="0" dirty="0">
                <a:solidFill>
                  <a:srgbClr val="00A67D"/>
                </a:solidFill>
                <a:effectLst/>
                <a:latin typeface="Söhne Mono"/>
              </a:rPr>
              <a:t>shape_predictor_68_face_</a:t>
            </a:r>
            <a:r>
              <a:rPr lang="en-US" b="0" i="0" dirty="0">
                <a:solidFill>
                  <a:schemeClr val="accent6"/>
                </a:solidFill>
                <a:effectLst/>
                <a:latin typeface="Söhne Mono"/>
              </a:rPr>
              <a:t>landmarks</a:t>
            </a:r>
            <a:r>
              <a:rPr lang="en-US" b="0" i="0" dirty="0">
                <a:solidFill>
                  <a:srgbClr val="00A67D"/>
                </a:solidFill>
                <a:effectLst/>
                <a:latin typeface="Söhne Mono"/>
              </a:rPr>
              <a:t>.dat</a:t>
            </a:r>
            <a:endParaRPr lang="en-IN" dirty="0"/>
          </a:p>
        </p:txBody>
      </p:sp>
      <p:sp>
        <p:nvSpPr>
          <p:cNvPr id="7" name="Date Placeholder 6">
            <a:extLst>
              <a:ext uri="{FF2B5EF4-FFF2-40B4-BE49-F238E27FC236}">
                <a16:creationId xmlns:a16="http://schemas.microsoft.com/office/drawing/2014/main" id="{9E0CFD5B-7B8B-D162-8E16-43A2FF6F2F6E}"/>
              </a:ext>
            </a:extLst>
          </p:cNvPr>
          <p:cNvSpPr>
            <a:spLocks noGrp="1"/>
          </p:cNvSpPr>
          <p:nvPr>
            <p:ph type="dt" sz="half" idx="10"/>
          </p:nvPr>
        </p:nvSpPr>
        <p:spPr/>
        <p:txBody>
          <a:bodyPr/>
          <a:lstStyle/>
          <a:p>
            <a:fld id="{8629CD23-9506-467B-9C4E-B4AB406362F1}" type="datetime1">
              <a:rPr lang="en-US" smtClean="0"/>
              <a:t>5/5/2024</a:t>
            </a:fld>
            <a:endParaRPr lang="en-US" dirty="0"/>
          </a:p>
        </p:txBody>
      </p:sp>
      <p:sp>
        <p:nvSpPr>
          <p:cNvPr id="8" name="Slide Number Placeholder 7">
            <a:extLst>
              <a:ext uri="{FF2B5EF4-FFF2-40B4-BE49-F238E27FC236}">
                <a16:creationId xmlns:a16="http://schemas.microsoft.com/office/drawing/2014/main" id="{2EF58B31-5C50-1482-5AE5-A782927CB4BF}"/>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9" name="Picture 8">
            <a:extLst>
              <a:ext uri="{FF2B5EF4-FFF2-40B4-BE49-F238E27FC236}">
                <a16:creationId xmlns:a16="http://schemas.microsoft.com/office/drawing/2014/main" id="{C34CEBED-5CE0-8DD7-72A8-5063F5E4E24D}"/>
              </a:ext>
            </a:extLst>
          </p:cNvPr>
          <p:cNvPicPr>
            <a:picLocks noChangeAspect="1"/>
          </p:cNvPicPr>
          <p:nvPr/>
        </p:nvPicPr>
        <p:blipFill>
          <a:blip r:embed="rId3"/>
          <a:stretch>
            <a:fillRect/>
          </a:stretch>
        </p:blipFill>
        <p:spPr>
          <a:xfrm>
            <a:off x="10400306" y="0"/>
            <a:ext cx="1791694" cy="1167393"/>
          </a:xfrm>
          <a:prstGeom prst="rect">
            <a:avLst/>
          </a:prstGeom>
        </p:spPr>
      </p:pic>
    </p:spTree>
    <p:extLst>
      <p:ext uri="{BB962C8B-B14F-4D97-AF65-F5344CB8AC3E}">
        <p14:creationId xmlns:p14="http://schemas.microsoft.com/office/powerpoint/2010/main" val="2983782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AB74-3E3D-1821-82D3-A2243F9899F5}"/>
              </a:ext>
            </a:extLst>
          </p:cNvPr>
          <p:cNvSpPr>
            <a:spLocks noGrp="1"/>
          </p:cNvSpPr>
          <p:nvPr>
            <p:ph type="title"/>
          </p:nvPr>
        </p:nvSpPr>
        <p:spPr/>
        <p:txBody>
          <a:bodyPr/>
          <a:lstStyle/>
          <a:p>
            <a:r>
              <a:rPr lang="en-IN" dirty="0"/>
              <a:t>ADDITIONAL FEATURES</a:t>
            </a:r>
          </a:p>
        </p:txBody>
      </p:sp>
      <p:sp>
        <p:nvSpPr>
          <p:cNvPr id="3" name="Content Placeholder 2">
            <a:extLst>
              <a:ext uri="{FF2B5EF4-FFF2-40B4-BE49-F238E27FC236}">
                <a16:creationId xmlns:a16="http://schemas.microsoft.com/office/drawing/2014/main" id="{9ED4BAF8-F589-E07A-D07E-55D53A65BD2E}"/>
              </a:ext>
            </a:extLst>
          </p:cNvPr>
          <p:cNvSpPr>
            <a:spLocks noGrp="1"/>
          </p:cNvSpPr>
          <p:nvPr>
            <p:ph idx="1"/>
          </p:nvPr>
        </p:nvSpPr>
        <p:spPr/>
        <p:txBody>
          <a:bodyPr/>
          <a:lstStyle/>
          <a:p>
            <a:r>
              <a:rPr lang="en-IN" dirty="0"/>
              <a:t>Eye Aspect Ratio (EAR):</a:t>
            </a:r>
          </a:p>
          <a:p>
            <a:endParaRPr lang="en-IN" dirty="0"/>
          </a:p>
          <a:p>
            <a:endParaRPr lang="en-IN" dirty="0"/>
          </a:p>
          <a:p>
            <a:endParaRPr lang="en-IN" dirty="0"/>
          </a:p>
          <a:p>
            <a:endParaRPr lang="en-IN" dirty="0"/>
          </a:p>
          <a:p>
            <a:r>
              <a:rPr lang="en-IN" dirty="0"/>
              <a:t>Mouth Aspect Ratio (MAR):</a:t>
            </a:r>
          </a:p>
          <a:p>
            <a:endParaRPr lang="en-IN" dirty="0"/>
          </a:p>
        </p:txBody>
      </p:sp>
      <p:pic>
        <p:nvPicPr>
          <p:cNvPr id="5" name="Picture 4">
            <a:extLst>
              <a:ext uri="{FF2B5EF4-FFF2-40B4-BE49-F238E27FC236}">
                <a16:creationId xmlns:a16="http://schemas.microsoft.com/office/drawing/2014/main" id="{03946DD5-F852-1DF6-A9B9-2C36FA682F86}"/>
              </a:ext>
            </a:extLst>
          </p:cNvPr>
          <p:cNvPicPr>
            <a:picLocks noChangeAspect="1"/>
          </p:cNvPicPr>
          <p:nvPr/>
        </p:nvPicPr>
        <p:blipFill>
          <a:blip r:embed="rId2"/>
          <a:stretch>
            <a:fillRect/>
          </a:stretch>
        </p:blipFill>
        <p:spPr>
          <a:xfrm>
            <a:off x="2589212" y="2545613"/>
            <a:ext cx="4503095" cy="1565749"/>
          </a:xfrm>
          <a:prstGeom prst="rect">
            <a:avLst/>
          </a:prstGeom>
        </p:spPr>
      </p:pic>
      <p:pic>
        <p:nvPicPr>
          <p:cNvPr id="7" name="Picture 6">
            <a:extLst>
              <a:ext uri="{FF2B5EF4-FFF2-40B4-BE49-F238E27FC236}">
                <a16:creationId xmlns:a16="http://schemas.microsoft.com/office/drawing/2014/main" id="{E7738A5E-D6C0-9E59-AC6A-9C46459CF7B6}"/>
              </a:ext>
            </a:extLst>
          </p:cNvPr>
          <p:cNvPicPr>
            <a:picLocks noChangeAspect="1"/>
          </p:cNvPicPr>
          <p:nvPr/>
        </p:nvPicPr>
        <p:blipFill>
          <a:blip r:embed="rId3"/>
          <a:stretch>
            <a:fillRect/>
          </a:stretch>
        </p:blipFill>
        <p:spPr>
          <a:xfrm>
            <a:off x="7092307" y="2841559"/>
            <a:ext cx="4412305" cy="973855"/>
          </a:xfrm>
          <a:prstGeom prst="rect">
            <a:avLst/>
          </a:prstGeom>
        </p:spPr>
      </p:pic>
      <p:pic>
        <p:nvPicPr>
          <p:cNvPr id="9" name="Picture 8">
            <a:extLst>
              <a:ext uri="{FF2B5EF4-FFF2-40B4-BE49-F238E27FC236}">
                <a16:creationId xmlns:a16="http://schemas.microsoft.com/office/drawing/2014/main" id="{41035A0B-4E8C-AD0A-F127-5858642A20AA}"/>
              </a:ext>
            </a:extLst>
          </p:cNvPr>
          <p:cNvPicPr>
            <a:picLocks noChangeAspect="1"/>
          </p:cNvPicPr>
          <p:nvPr/>
        </p:nvPicPr>
        <p:blipFill>
          <a:blip r:embed="rId4"/>
          <a:stretch>
            <a:fillRect/>
          </a:stretch>
        </p:blipFill>
        <p:spPr>
          <a:xfrm>
            <a:off x="2973553" y="4610539"/>
            <a:ext cx="1454068" cy="1990955"/>
          </a:xfrm>
          <a:prstGeom prst="rect">
            <a:avLst/>
          </a:prstGeom>
        </p:spPr>
      </p:pic>
      <p:pic>
        <p:nvPicPr>
          <p:cNvPr id="11" name="Picture 10">
            <a:extLst>
              <a:ext uri="{FF2B5EF4-FFF2-40B4-BE49-F238E27FC236}">
                <a16:creationId xmlns:a16="http://schemas.microsoft.com/office/drawing/2014/main" id="{5D301236-4D3F-C991-094A-28AE48CAE6C1}"/>
              </a:ext>
            </a:extLst>
          </p:cNvPr>
          <p:cNvPicPr>
            <a:picLocks noChangeAspect="1"/>
          </p:cNvPicPr>
          <p:nvPr/>
        </p:nvPicPr>
        <p:blipFill>
          <a:blip r:embed="rId5"/>
          <a:stretch>
            <a:fillRect/>
          </a:stretch>
        </p:blipFill>
        <p:spPr>
          <a:xfrm>
            <a:off x="5046604" y="5249481"/>
            <a:ext cx="4091405" cy="1323481"/>
          </a:xfrm>
          <a:prstGeom prst="rect">
            <a:avLst/>
          </a:prstGeom>
        </p:spPr>
      </p:pic>
      <p:sp>
        <p:nvSpPr>
          <p:cNvPr id="12" name="Date Placeholder 11">
            <a:extLst>
              <a:ext uri="{FF2B5EF4-FFF2-40B4-BE49-F238E27FC236}">
                <a16:creationId xmlns:a16="http://schemas.microsoft.com/office/drawing/2014/main" id="{A06643E8-A9D9-DCDE-A531-8F05C238D8B9}"/>
              </a:ext>
            </a:extLst>
          </p:cNvPr>
          <p:cNvSpPr>
            <a:spLocks noGrp="1"/>
          </p:cNvSpPr>
          <p:nvPr>
            <p:ph type="dt" sz="half" idx="10"/>
          </p:nvPr>
        </p:nvSpPr>
        <p:spPr/>
        <p:txBody>
          <a:bodyPr/>
          <a:lstStyle/>
          <a:p>
            <a:fld id="{A9E4202C-C252-4894-8B48-CF2541EE9B07}" type="datetime1">
              <a:rPr lang="en-US" smtClean="0"/>
              <a:t>5/5/2024</a:t>
            </a:fld>
            <a:endParaRPr lang="en-US" dirty="0"/>
          </a:p>
        </p:txBody>
      </p:sp>
      <p:sp>
        <p:nvSpPr>
          <p:cNvPr id="13" name="Slide Number Placeholder 12">
            <a:extLst>
              <a:ext uri="{FF2B5EF4-FFF2-40B4-BE49-F238E27FC236}">
                <a16:creationId xmlns:a16="http://schemas.microsoft.com/office/drawing/2014/main" id="{A221184A-8762-9DF6-A7A8-BA66D3F28FC3}"/>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4" name="Picture 13">
            <a:extLst>
              <a:ext uri="{FF2B5EF4-FFF2-40B4-BE49-F238E27FC236}">
                <a16:creationId xmlns:a16="http://schemas.microsoft.com/office/drawing/2014/main" id="{C325C53F-358C-2DBD-C59F-9BFA11FD59B7}"/>
              </a:ext>
            </a:extLst>
          </p:cNvPr>
          <p:cNvPicPr>
            <a:picLocks noChangeAspect="1"/>
          </p:cNvPicPr>
          <p:nvPr/>
        </p:nvPicPr>
        <p:blipFill>
          <a:blip r:embed="rId6"/>
          <a:stretch>
            <a:fillRect/>
          </a:stretch>
        </p:blipFill>
        <p:spPr>
          <a:xfrm>
            <a:off x="10400306" y="0"/>
            <a:ext cx="1791694" cy="1167393"/>
          </a:xfrm>
          <a:prstGeom prst="rect">
            <a:avLst/>
          </a:prstGeom>
        </p:spPr>
      </p:pic>
    </p:spTree>
    <p:extLst>
      <p:ext uri="{BB962C8B-B14F-4D97-AF65-F5344CB8AC3E}">
        <p14:creationId xmlns:p14="http://schemas.microsoft.com/office/powerpoint/2010/main" val="1453128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F2EF-7F88-8ABF-4702-B83A15EB84EF}"/>
              </a:ext>
            </a:extLst>
          </p:cNvPr>
          <p:cNvSpPr>
            <a:spLocks noGrp="1"/>
          </p:cNvSpPr>
          <p:nvPr>
            <p:ph type="title"/>
          </p:nvPr>
        </p:nvSpPr>
        <p:spPr/>
        <p:txBody>
          <a:bodyPr/>
          <a:lstStyle/>
          <a:p>
            <a:r>
              <a:rPr lang="en-IN" dirty="0"/>
              <a:t>ADDITIONAL FEATURES</a:t>
            </a:r>
          </a:p>
        </p:txBody>
      </p:sp>
      <p:sp>
        <p:nvSpPr>
          <p:cNvPr id="3" name="Content Placeholder 2">
            <a:extLst>
              <a:ext uri="{FF2B5EF4-FFF2-40B4-BE49-F238E27FC236}">
                <a16:creationId xmlns:a16="http://schemas.microsoft.com/office/drawing/2014/main" id="{0AA00BBD-87C3-3DF5-7086-14F423865E3C}"/>
              </a:ext>
            </a:extLst>
          </p:cNvPr>
          <p:cNvSpPr>
            <a:spLocks noGrp="1"/>
          </p:cNvSpPr>
          <p:nvPr>
            <p:ph idx="1"/>
          </p:nvPr>
        </p:nvSpPr>
        <p:spPr/>
        <p:txBody>
          <a:bodyPr/>
          <a:lstStyle/>
          <a:p>
            <a:r>
              <a:rPr lang="en-IN" dirty="0"/>
              <a:t>Eye Circularity (EC):</a:t>
            </a:r>
          </a:p>
          <a:p>
            <a:endParaRPr lang="en-IN" dirty="0"/>
          </a:p>
        </p:txBody>
      </p:sp>
      <p:pic>
        <p:nvPicPr>
          <p:cNvPr id="5" name="Picture 4">
            <a:extLst>
              <a:ext uri="{FF2B5EF4-FFF2-40B4-BE49-F238E27FC236}">
                <a16:creationId xmlns:a16="http://schemas.microsoft.com/office/drawing/2014/main" id="{4969FD7E-471F-2946-2DEE-49BD714BDAF0}"/>
              </a:ext>
            </a:extLst>
          </p:cNvPr>
          <p:cNvPicPr>
            <a:picLocks noChangeAspect="1"/>
          </p:cNvPicPr>
          <p:nvPr/>
        </p:nvPicPr>
        <p:blipFill>
          <a:blip r:embed="rId2"/>
          <a:stretch>
            <a:fillRect/>
          </a:stretch>
        </p:blipFill>
        <p:spPr>
          <a:xfrm>
            <a:off x="7804266" y="1905000"/>
            <a:ext cx="2666646" cy="1617531"/>
          </a:xfrm>
          <a:prstGeom prst="rect">
            <a:avLst/>
          </a:prstGeom>
        </p:spPr>
      </p:pic>
      <p:pic>
        <p:nvPicPr>
          <p:cNvPr id="7" name="Picture 6">
            <a:extLst>
              <a:ext uri="{FF2B5EF4-FFF2-40B4-BE49-F238E27FC236}">
                <a16:creationId xmlns:a16="http://schemas.microsoft.com/office/drawing/2014/main" id="{1C339055-4573-1243-8065-0255188974B8}"/>
              </a:ext>
            </a:extLst>
          </p:cNvPr>
          <p:cNvPicPr>
            <a:picLocks noChangeAspect="1"/>
          </p:cNvPicPr>
          <p:nvPr/>
        </p:nvPicPr>
        <p:blipFill>
          <a:blip r:embed="rId3"/>
          <a:stretch>
            <a:fillRect/>
          </a:stretch>
        </p:blipFill>
        <p:spPr>
          <a:xfrm>
            <a:off x="2589212" y="2686096"/>
            <a:ext cx="3351205" cy="836435"/>
          </a:xfrm>
          <a:prstGeom prst="rect">
            <a:avLst/>
          </a:prstGeom>
        </p:spPr>
      </p:pic>
      <p:pic>
        <p:nvPicPr>
          <p:cNvPr id="9" name="Picture 8">
            <a:extLst>
              <a:ext uri="{FF2B5EF4-FFF2-40B4-BE49-F238E27FC236}">
                <a16:creationId xmlns:a16="http://schemas.microsoft.com/office/drawing/2014/main" id="{5B1CD3A2-C49D-D498-56B2-48B326905E58}"/>
              </a:ext>
            </a:extLst>
          </p:cNvPr>
          <p:cNvPicPr>
            <a:picLocks noChangeAspect="1"/>
          </p:cNvPicPr>
          <p:nvPr/>
        </p:nvPicPr>
        <p:blipFill>
          <a:blip r:embed="rId4"/>
          <a:stretch>
            <a:fillRect/>
          </a:stretch>
        </p:blipFill>
        <p:spPr>
          <a:xfrm>
            <a:off x="2589212" y="3719502"/>
            <a:ext cx="3575566" cy="711050"/>
          </a:xfrm>
          <a:prstGeom prst="rect">
            <a:avLst/>
          </a:prstGeom>
        </p:spPr>
      </p:pic>
      <p:pic>
        <p:nvPicPr>
          <p:cNvPr id="11" name="Picture 10">
            <a:extLst>
              <a:ext uri="{FF2B5EF4-FFF2-40B4-BE49-F238E27FC236}">
                <a16:creationId xmlns:a16="http://schemas.microsoft.com/office/drawing/2014/main" id="{896CA357-AEDB-C7BE-6C07-8019730469C4}"/>
              </a:ext>
            </a:extLst>
          </p:cNvPr>
          <p:cNvPicPr>
            <a:picLocks noChangeAspect="1"/>
          </p:cNvPicPr>
          <p:nvPr/>
        </p:nvPicPr>
        <p:blipFill>
          <a:blip r:embed="rId5"/>
          <a:stretch>
            <a:fillRect/>
          </a:stretch>
        </p:blipFill>
        <p:spPr>
          <a:xfrm>
            <a:off x="2589212" y="4803421"/>
            <a:ext cx="8383170" cy="609685"/>
          </a:xfrm>
          <a:prstGeom prst="rect">
            <a:avLst/>
          </a:prstGeom>
        </p:spPr>
      </p:pic>
      <p:sp>
        <p:nvSpPr>
          <p:cNvPr id="12" name="Date Placeholder 11">
            <a:extLst>
              <a:ext uri="{FF2B5EF4-FFF2-40B4-BE49-F238E27FC236}">
                <a16:creationId xmlns:a16="http://schemas.microsoft.com/office/drawing/2014/main" id="{EDD727A5-2689-3A7A-4079-3DFD1D295EF3}"/>
              </a:ext>
            </a:extLst>
          </p:cNvPr>
          <p:cNvSpPr>
            <a:spLocks noGrp="1"/>
          </p:cNvSpPr>
          <p:nvPr>
            <p:ph type="dt" sz="half" idx="10"/>
          </p:nvPr>
        </p:nvSpPr>
        <p:spPr/>
        <p:txBody>
          <a:bodyPr/>
          <a:lstStyle/>
          <a:p>
            <a:fld id="{B8CC7034-DDE2-4144-90EB-A09DFF72B21C}" type="datetime1">
              <a:rPr lang="en-US" smtClean="0"/>
              <a:t>5/5/2024</a:t>
            </a:fld>
            <a:endParaRPr lang="en-US" dirty="0"/>
          </a:p>
        </p:txBody>
      </p:sp>
      <p:sp>
        <p:nvSpPr>
          <p:cNvPr id="13" name="Slide Number Placeholder 12">
            <a:extLst>
              <a:ext uri="{FF2B5EF4-FFF2-40B4-BE49-F238E27FC236}">
                <a16:creationId xmlns:a16="http://schemas.microsoft.com/office/drawing/2014/main" id="{DB2888F7-5FE0-060D-6294-B96ED338FB69}"/>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14" name="Picture 13">
            <a:extLst>
              <a:ext uri="{FF2B5EF4-FFF2-40B4-BE49-F238E27FC236}">
                <a16:creationId xmlns:a16="http://schemas.microsoft.com/office/drawing/2014/main" id="{60A4C834-C075-0014-5E31-ED327867C1EE}"/>
              </a:ext>
            </a:extLst>
          </p:cNvPr>
          <p:cNvPicPr>
            <a:picLocks noChangeAspect="1"/>
          </p:cNvPicPr>
          <p:nvPr/>
        </p:nvPicPr>
        <p:blipFill>
          <a:blip r:embed="rId6"/>
          <a:stretch>
            <a:fillRect/>
          </a:stretch>
        </p:blipFill>
        <p:spPr>
          <a:xfrm>
            <a:off x="10400306" y="0"/>
            <a:ext cx="1791694" cy="1167393"/>
          </a:xfrm>
          <a:prstGeom prst="rect">
            <a:avLst/>
          </a:prstGeom>
        </p:spPr>
      </p:pic>
    </p:spTree>
    <p:extLst>
      <p:ext uri="{BB962C8B-B14F-4D97-AF65-F5344CB8AC3E}">
        <p14:creationId xmlns:p14="http://schemas.microsoft.com/office/powerpoint/2010/main" val="309500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6D93-4FC5-3FBD-0015-45B37E1A8FA4}"/>
              </a:ext>
            </a:extLst>
          </p:cNvPr>
          <p:cNvSpPr>
            <a:spLocks noGrp="1"/>
          </p:cNvSpPr>
          <p:nvPr>
            <p:ph type="title"/>
          </p:nvPr>
        </p:nvSpPr>
        <p:spPr>
          <a:xfrm>
            <a:off x="2599800" y="624110"/>
            <a:ext cx="8911687" cy="1280890"/>
          </a:xfrm>
        </p:spPr>
        <p:txBody>
          <a:bodyPr/>
          <a:lstStyle/>
          <a:p>
            <a:r>
              <a:rPr lang="en-IN" dirty="0"/>
              <a:t>ADDITIONAL FEATURES</a:t>
            </a:r>
          </a:p>
        </p:txBody>
      </p:sp>
      <p:sp>
        <p:nvSpPr>
          <p:cNvPr id="3" name="Content Placeholder 2">
            <a:extLst>
              <a:ext uri="{FF2B5EF4-FFF2-40B4-BE49-F238E27FC236}">
                <a16:creationId xmlns:a16="http://schemas.microsoft.com/office/drawing/2014/main" id="{CA25F135-453C-6430-375C-2B64644F73A7}"/>
              </a:ext>
            </a:extLst>
          </p:cNvPr>
          <p:cNvSpPr>
            <a:spLocks noGrp="1"/>
          </p:cNvSpPr>
          <p:nvPr>
            <p:ph idx="1"/>
          </p:nvPr>
        </p:nvSpPr>
        <p:spPr/>
        <p:txBody>
          <a:bodyPr/>
          <a:lstStyle/>
          <a:p>
            <a:r>
              <a:rPr lang="en-IN" dirty="0"/>
              <a:t>Mouth Over Eye (MOE):</a:t>
            </a:r>
          </a:p>
          <a:p>
            <a:endParaRPr lang="en-IN" dirty="0"/>
          </a:p>
          <a:p>
            <a:endParaRPr lang="en-IN" dirty="0"/>
          </a:p>
          <a:p>
            <a:endParaRPr lang="en-IN" dirty="0"/>
          </a:p>
          <a:p>
            <a:r>
              <a:rPr lang="en-IN" dirty="0"/>
              <a:t>Level of Eyebrows (LEB):</a:t>
            </a:r>
          </a:p>
          <a:p>
            <a:endParaRPr lang="en-IN" dirty="0"/>
          </a:p>
        </p:txBody>
      </p:sp>
      <p:pic>
        <p:nvPicPr>
          <p:cNvPr id="5" name="Picture 4">
            <a:extLst>
              <a:ext uri="{FF2B5EF4-FFF2-40B4-BE49-F238E27FC236}">
                <a16:creationId xmlns:a16="http://schemas.microsoft.com/office/drawing/2014/main" id="{D53B8295-6050-9518-D276-A20FC0CBA731}"/>
              </a:ext>
            </a:extLst>
          </p:cNvPr>
          <p:cNvPicPr>
            <a:picLocks noChangeAspect="1"/>
          </p:cNvPicPr>
          <p:nvPr/>
        </p:nvPicPr>
        <p:blipFill>
          <a:blip r:embed="rId2"/>
          <a:stretch>
            <a:fillRect/>
          </a:stretch>
        </p:blipFill>
        <p:spPr>
          <a:xfrm>
            <a:off x="3180037" y="2681183"/>
            <a:ext cx="2395740" cy="910729"/>
          </a:xfrm>
          <a:prstGeom prst="rect">
            <a:avLst/>
          </a:prstGeom>
        </p:spPr>
      </p:pic>
      <p:pic>
        <p:nvPicPr>
          <p:cNvPr id="7" name="Picture 6">
            <a:extLst>
              <a:ext uri="{FF2B5EF4-FFF2-40B4-BE49-F238E27FC236}">
                <a16:creationId xmlns:a16="http://schemas.microsoft.com/office/drawing/2014/main" id="{4B3940E5-BCAE-8174-A5B4-D50B8328BDE8}"/>
              </a:ext>
            </a:extLst>
          </p:cNvPr>
          <p:cNvPicPr>
            <a:picLocks noChangeAspect="1"/>
          </p:cNvPicPr>
          <p:nvPr/>
        </p:nvPicPr>
        <p:blipFill>
          <a:blip r:embed="rId3"/>
          <a:stretch>
            <a:fillRect/>
          </a:stretch>
        </p:blipFill>
        <p:spPr>
          <a:xfrm>
            <a:off x="8585824" y="4196482"/>
            <a:ext cx="2281556" cy="1714740"/>
          </a:xfrm>
          <a:prstGeom prst="rect">
            <a:avLst/>
          </a:prstGeom>
        </p:spPr>
      </p:pic>
      <p:pic>
        <p:nvPicPr>
          <p:cNvPr id="9" name="Picture 8">
            <a:extLst>
              <a:ext uri="{FF2B5EF4-FFF2-40B4-BE49-F238E27FC236}">
                <a16:creationId xmlns:a16="http://schemas.microsoft.com/office/drawing/2014/main" id="{54FD1842-2812-D784-BF9E-84305EBFCA3C}"/>
              </a:ext>
            </a:extLst>
          </p:cNvPr>
          <p:cNvPicPr>
            <a:picLocks noChangeAspect="1"/>
          </p:cNvPicPr>
          <p:nvPr/>
        </p:nvPicPr>
        <p:blipFill>
          <a:blip r:embed="rId4"/>
          <a:stretch>
            <a:fillRect/>
          </a:stretch>
        </p:blipFill>
        <p:spPr>
          <a:xfrm>
            <a:off x="2795222" y="4378319"/>
            <a:ext cx="5338126" cy="1074135"/>
          </a:xfrm>
          <a:prstGeom prst="rect">
            <a:avLst/>
          </a:prstGeom>
        </p:spPr>
      </p:pic>
      <p:sp>
        <p:nvSpPr>
          <p:cNvPr id="10" name="Date Placeholder 9">
            <a:extLst>
              <a:ext uri="{FF2B5EF4-FFF2-40B4-BE49-F238E27FC236}">
                <a16:creationId xmlns:a16="http://schemas.microsoft.com/office/drawing/2014/main" id="{9756CBCF-FC00-70C1-9CFD-2904858C621C}"/>
              </a:ext>
            </a:extLst>
          </p:cNvPr>
          <p:cNvSpPr>
            <a:spLocks noGrp="1"/>
          </p:cNvSpPr>
          <p:nvPr>
            <p:ph type="dt" sz="half" idx="10"/>
          </p:nvPr>
        </p:nvSpPr>
        <p:spPr/>
        <p:txBody>
          <a:bodyPr/>
          <a:lstStyle/>
          <a:p>
            <a:fld id="{FE45FF01-8728-4888-A5F7-7E2AFB97C7CE}" type="datetime1">
              <a:rPr lang="en-US" smtClean="0"/>
              <a:t>5/5/2024</a:t>
            </a:fld>
            <a:endParaRPr lang="en-US" dirty="0"/>
          </a:p>
        </p:txBody>
      </p:sp>
      <p:sp>
        <p:nvSpPr>
          <p:cNvPr id="11" name="Slide Number Placeholder 10">
            <a:extLst>
              <a:ext uri="{FF2B5EF4-FFF2-40B4-BE49-F238E27FC236}">
                <a16:creationId xmlns:a16="http://schemas.microsoft.com/office/drawing/2014/main" id="{94F63801-3CC9-2670-9F31-E8C39A76FB2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2" name="Picture 11">
            <a:extLst>
              <a:ext uri="{FF2B5EF4-FFF2-40B4-BE49-F238E27FC236}">
                <a16:creationId xmlns:a16="http://schemas.microsoft.com/office/drawing/2014/main" id="{0129731A-2F32-62B7-305C-A3F31EB5C89F}"/>
              </a:ext>
            </a:extLst>
          </p:cNvPr>
          <p:cNvPicPr>
            <a:picLocks noChangeAspect="1"/>
          </p:cNvPicPr>
          <p:nvPr/>
        </p:nvPicPr>
        <p:blipFill>
          <a:blip r:embed="rId5"/>
          <a:stretch>
            <a:fillRect/>
          </a:stretch>
        </p:blipFill>
        <p:spPr>
          <a:xfrm>
            <a:off x="10400306" y="0"/>
            <a:ext cx="1791694" cy="1167393"/>
          </a:xfrm>
          <a:prstGeom prst="rect">
            <a:avLst/>
          </a:prstGeom>
        </p:spPr>
      </p:pic>
    </p:spTree>
    <p:extLst>
      <p:ext uri="{BB962C8B-B14F-4D97-AF65-F5344CB8AC3E}">
        <p14:creationId xmlns:p14="http://schemas.microsoft.com/office/powerpoint/2010/main" val="3541425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322A-A996-4DB9-EDFF-D4434710E1A4}"/>
              </a:ext>
            </a:extLst>
          </p:cNvPr>
          <p:cNvSpPr>
            <a:spLocks noGrp="1"/>
          </p:cNvSpPr>
          <p:nvPr>
            <p:ph type="title"/>
          </p:nvPr>
        </p:nvSpPr>
        <p:spPr>
          <a:xfrm>
            <a:off x="1760837" y="286603"/>
            <a:ext cx="9402793" cy="1450757"/>
          </a:xfrm>
        </p:spPr>
        <p:txBody>
          <a:bodyPr>
            <a:normAutofit/>
          </a:bodyPr>
          <a:lstStyle/>
          <a:p>
            <a:r>
              <a:rPr lang="en-US" sz="4000" dirty="0"/>
              <a:t>MOTIVATION</a:t>
            </a:r>
            <a:endParaRPr lang="en-IN" sz="4000" dirty="0"/>
          </a:p>
        </p:txBody>
      </p:sp>
      <p:sp>
        <p:nvSpPr>
          <p:cNvPr id="3" name="Content Placeholder 2">
            <a:extLst>
              <a:ext uri="{FF2B5EF4-FFF2-40B4-BE49-F238E27FC236}">
                <a16:creationId xmlns:a16="http://schemas.microsoft.com/office/drawing/2014/main" id="{F503EEEA-85B8-9F45-6121-CB809ADD52AC}"/>
              </a:ext>
            </a:extLst>
          </p:cNvPr>
          <p:cNvSpPr>
            <a:spLocks noGrp="1"/>
          </p:cNvSpPr>
          <p:nvPr>
            <p:ph idx="1"/>
          </p:nvPr>
        </p:nvSpPr>
        <p:spPr/>
        <p:txBody>
          <a:bodyPr>
            <a:normAutofit/>
          </a:bodyPr>
          <a:lstStyle/>
          <a:p>
            <a:pPr>
              <a:buFont typeface="Wingdings" panose="05000000000000000000" pitchFamily="2" charset="2"/>
              <a:buChar char="Ø"/>
            </a:pPr>
            <a:r>
              <a:rPr lang="en-US" b="0" i="0" dirty="0">
                <a:solidFill>
                  <a:schemeClr val="tx1"/>
                </a:solidFill>
                <a:effectLst/>
                <a:latin typeface="Söhne"/>
              </a:rPr>
              <a:t>Drowsy driving poses a significant risk to road safety, contributing to a substantial number of accidents and fatalities worldwide. By developing effective drowsiness detection systems, we have the opportunity to prevent tragic accidents, save lives, and protect the well-being of drivers, passengers, and pedestrians.</a:t>
            </a:r>
          </a:p>
          <a:p>
            <a:pPr>
              <a:buFont typeface="Wingdings" panose="05000000000000000000" pitchFamily="2" charset="2"/>
              <a:buChar char="Ø"/>
            </a:pPr>
            <a:r>
              <a:rPr lang="en-US" b="0" i="0" dirty="0">
                <a:solidFill>
                  <a:schemeClr val="tx1"/>
                </a:solidFill>
                <a:effectLst/>
                <a:latin typeface="Söhne"/>
              </a:rPr>
              <a:t>Drowsy driving accidents not only result in loss of life but also lead to injuries, disabilities, and long-term health consequences for those involved. By addressing the issue of drowsy driving, we can reduce the burden on healthcare systems, improve public health outcomes, and alleviate the physical and emotional toll of accidents.</a:t>
            </a:r>
          </a:p>
          <a:p>
            <a:pPr>
              <a:buFont typeface="Wingdings" panose="05000000000000000000" pitchFamily="2" charset="2"/>
              <a:buChar char="Ø"/>
            </a:pPr>
            <a:r>
              <a:rPr lang="en-US" b="0" i="0" dirty="0">
                <a:solidFill>
                  <a:schemeClr val="tx1"/>
                </a:solidFill>
                <a:effectLst/>
                <a:latin typeface="Söhne"/>
              </a:rPr>
              <a:t>Implementing drowsiness detection systems in vehicles enhances road safety by alerting drivers at risk of drowsy driving, mitigating fatigue-related dangers, and preventing accidents for safer roads worldwide.</a:t>
            </a:r>
            <a:endParaRPr lang="en-IN" dirty="0">
              <a:solidFill>
                <a:schemeClr val="tx1"/>
              </a:solidFill>
            </a:endParaRPr>
          </a:p>
        </p:txBody>
      </p:sp>
      <p:pic>
        <p:nvPicPr>
          <p:cNvPr id="5" name="Picture 4">
            <a:extLst>
              <a:ext uri="{FF2B5EF4-FFF2-40B4-BE49-F238E27FC236}">
                <a16:creationId xmlns:a16="http://schemas.microsoft.com/office/drawing/2014/main" id="{0F5684D9-B8E8-774C-FA60-620237CE0F00}"/>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AE6D1BDB-F31D-BAAD-25E3-91B06FF69117}"/>
              </a:ext>
            </a:extLst>
          </p:cNvPr>
          <p:cNvSpPr>
            <a:spLocks noGrp="1"/>
          </p:cNvSpPr>
          <p:nvPr>
            <p:ph type="dt" sz="half" idx="10"/>
          </p:nvPr>
        </p:nvSpPr>
        <p:spPr/>
        <p:txBody>
          <a:bodyPr/>
          <a:lstStyle/>
          <a:p>
            <a:fld id="{A9D73930-848A-462E-B035-19179BE40E5A}" type="datetime1">
              <a:rPr lang="en-US" smtClean="0"/>
              <a:t>5/5/2024</a:t>
            </a:fld>
            <a:endParaRPr lang="en-US" dirty="0"/>
          </a:p>
        </p:txBody>
      </p:sp>
      <p:sp>
        <p:nvSpPr>
          <p:cNvPr id="7" name="Slide Number Placeholder 6">
            <a:extLst>
              <a:ext uri="{FF2B5EF4-FFF2-40B4-BE49-F238E27FC236}">
                <a16:creationId xmlns:a16="http://schemas.microsoft.com/office/drawing/2014/main" id="{D29B30D0-0CAA-2942-44A2-EA1C3FBD4C4B}"/>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79225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253F-1515-8C7C-32D7-50926B813CDF}"/>
              </a:ext>
            </a:extLst>
          </p:cNvPr>
          <p:cNvSpPr>
            <a:spLocks noGrp="1"/>
          </p:cNvSpPr>
          <p:nvPr>
            <p:ph type="title"/>
          </p:nvPr>
        </p:nvSpPr>
        <p:spPr/>
        <p:txBody>
          <a:bodyPr/>
          <a:lstStyle/>
          <a:p>
            <a:r>
              <a:rPr lang="en-IN" dirty="0"/>
              <a:t>ADDITIONAL FEATURES</a:t>
            </a:r>
          </a:p>
        </p:txBody>
      </p:sp>
      <p:sp>
        <p:nvSpPr>
          <p:cNvPr id="3" name="Content Placeholder 2">
            <a:extLst>
              <a:ext uri="{FF2B5EF4-FFF2-40B4-BE49-F238E27FC236}">
                <a16:creationId xmlns:a16="http://schemas.microsoft.com/office/drawing/2014/main" id="{BC09120B-80FD-700A-CE62-F6E64EC8D10A}"/>
              </a:ext>
            </a:extLst>
          </p:cNvPr>
          <p:cNvSpPr>
            <a:spLocks noGrp="1"/>
          </p:cNvSpPr>
          <p:nvPr>
            <p:ph idx="1"/>
          </p:nvPr>
        </p:nvSpPr>
        <p:spPr/>
        <p:txBody>
          <a:bodyPr/>
          <a:lstStyle/>
          <a:p>
            <a:r>
              <a:rPr lang="en-IN" dirty="0"/>
              <a:t>Size Of Pupil (SOP):</a:t>
            </a:r>
          </a:p>
          <a:p>
            <a:endParaRPr lang="en-IN" dirty="0"/>
          </a:p>
        </p:txBody>
      </p:sp>
      <p:pic>
        <p:nvPicPr>
          <p:cNvPr id="5" name="Picture 4">
            <a:extLst>
              <a:ext uri="{FF2B5EF4-FFF2-40B4-BE49-F238E27FC236}">
                <a16:creationId xmlns:a16="http://schemas.microsoft.com/office/drawing/2014/main" id="{516E007E-7693-6EF5-699C-F0315874DBFF}"/>
              </a:ext>
            </a:extLst>
          </p:cNvPr>
          <p:cNvPicPr>
            <a:picLocks noChangeAspect="1"/>
          </p:cNvPicPr>
          <p:nvPr/>
        </p:nvPicPr>
        <p:blipFill>
          <a:blip r:embed="rId2"/>
          <a:stretch>
            <a:fillRect/>
          </a:stretch>
        </p:blipFill>
        <p:spPr>
          <a:xfrm>
            <a:off x="7917313" y="2583277"/>
            <a:ext cx="2477971" cy="1812778"/>
          </a:xfrm>
          <a:prstGeom prst="rect">
            <a:avLst/>
          </a:prstGeom>
        </p:spPr>
      </p:pic>
      <p:pic>
        <p:nvPicPr>
          <p:cNvPr id="7" name="Picture 6">
            <a:extLst>
              <a:ext uri="{FF2B5EF4-FFF2-40B4-BE49-F238E27FC236}">
                <a16:creationId xmlns:a16="http://schemas.microsoft.com/office/drawing/2014/main" id="{5FF4482F-1770-6301-5AE7-03FDDC3EA540}"/>
              </a:ext>
            </a:extLst>
          </p:cNvPr>
          <p:cNvPicPr>
            <a:picLocks noChangeAspect="1"/>
          </p:cNvPicPr>
          <p:nvPr/>
        </p:nvPicPr>
        <p:blipFill>
          <a:blip r:embed="rId3"/>
          <a:stretch>
            <a:fillRect/>
          </a:stretch>
        </p:blipFill>
        <p:spPr>
          <a:xfrm>
            <a:off x="3071118" y="2915080"/>
            <a:ext cx="3555448" cy="1149172"/>
          </a:xfrm>
          <a:prstGeom prst="rect">
            <a:avLst/>
          </a:prstGeom>
        </p:spPr>
      </p:pic>
      <p:sp>
        <p:nvSpPr>
          <p:cNvPr id="8" name="Date Placeholder 7">
            <a:extLst>
              <a:ext uri="{FF2B5EF4-FFF2-40B4-BE49-F238E27FC236}">
                <a16:creationId xmlns:a16="http://schemas.microsoft.com/office/drawing/2014/main" id="{129D12D5-D4A6-21D8-C939-412D487D374A}"/>
              </a:ext>
            </a:extLst>
          </p:cNvPr>
          <p:cNvSpPr>
            <a:spLocks noGrp="1"/>
          </p:cNvSpPr>
          <p:nvPr>
            <p:ph type="dt" sz="half" idx="10"/>
          </p:nvPr>
        </p:nvSpPr>
        <p:spPr/>
        <p:txBody>
          <a:bodyPr/>
          <a:lstStyle/>
          <a:p>
            <a:fld id="{A8D59F6D-338B-40AC-8928-83AF20446D45}" type="datetime1">
              <a:rPr lang="en-US" smtClean="0"/>
              <a:t>5/5/2024</a:t>
            </a:fld>
            <a:endParaRPr lang="en-US" dirty="0"/>
          </a:p>
        </p:txBody>
      </p:sp>
      <p:sp>
        <p:nvSpPr>
          <p:cNvPr id="9" name="Slide Number Placeholder 8">
            <a:extLst>
              <a:ext uri="{FF2B5EF4-FFF2-40B4-BE49-F238E27FC236}">
                <a16:creationId xmlns:a16="http://schemas.microsoft.com/office/drawing/2014/main" id="{E773FF3E-DA3D-3FD1-550B-F9CC574CDD4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10" name="Picture 9">
            <a:extLst>
              <a:ext uri="{FF2B5EF4-FFF2-40B4-BE49-F238E27FC236}">
                <a16:creationId xmlns:a16="http://schemas.microsoft.com/office/drawing/2014/main" id="{04561A7A-F54A-7063-E235-F6E05E57FBE0}"/>
              </a:ext>
            </a:extLst>
          </p:cNvPr>
          <p:cNvPicPr>
            <a:picLocks noChangeAspect="1"/>
          </p:cNvPicPr>
          <p:nvPr/>
        </p:nvPicPr>
        <p:blipFill>
          <a:blip r:embed="rId4"/>
          <a:stretch>
            <a:fillRect/>
          </a:stretch>
        </p:blipFill>
        <p:spPr>
          <a:xfrm>
            <a:off x="10400306" y="0"/>
            <a:ext cx="1791694" cy="1167393"/>
          </a:xfrm>
          <a:prstGeom prst="rect">
            <a:avLst/>
          </a:prstGeom>
        </p:spPr>
      </p:pic>
    </p:spTree>
    <p:extLst>
      <p:ext uri="{BB962C8B-B14F-4D97-AF65-F5344CB8AC3E}">
        <p14:creationId xmlns:p14="http://schemas.microsoft.com/office/powerpoint/2010/main" val="1341210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EBCB-014A-535C-3D91-142E9250EFDB}"/>
              </a:ext>
            </a:extLst>
          </p:cNvPr>
          <p:cNvSpPr>
            <a:spLocks noGrp="1"/>
          </p:cNvSpPr>
          <p:nvPr>
            <p:ph type="title"/>
          </p:nvPr>
        </p:nvSpPr>
        <p:spPr/>
        <p:txBody>
          <a:bodyPr/>
          <a:lstStyle/>
          <a:p>
            <a:r>
              <a:rPr lang="en-IN" dirty="0"/>
              <a:t>ADDITIONAL FEATURES OUTPUT</a:t>
            </a:r>
          </a:p>
        </p:txBody>
      </p:sp>
      <p:pic>
        <p:nvPicPr>
          <p:cNvPr id="5" name="Content Placeholder 4">
            <a:extLst>
              <a:ext uri="{FF2B5EF4-FFF2-40B4-BE49-F238E27FC236}">
                <a16:creationId xmlns:a16="http://schemas.microsoft.com/office/drawing/2014/main" id="{1AF16DDF-69E7-C5EF-D1BB-DF8A9C664821}"/>
              </a:ext>
            </a:extLst>
          </p:cNvPr>
          <p:cNvPicPr>
            <a:picLocks noGrp="1" noChangeAspect="1"/>
          </p:cNvPicPr>
          <p:nvPr>
            <p:ph idx="1"/>
          </p:nvPr>
        </p:nvPicPr>
        <p:blipFill>
          <a:blip r:embed="rId2"/>
          <a:stretch>
            <a:fillRect/>
          </a:stretch>
        </p:blipFill>
        <p:spPr>
          <a:xfrm>
            <a:off x="2206365" y="1644812"/>
            <a:ext cx="7779269" cy="4799648"/>
          </a:xfrm>
        </p:spPr>
      </p:pic>
      <p:sp>
        <p:nvSpPr>
          <p:cNvPr id="6" name="Date Placeholder 5">
            <a:extLst>
              <a:ext uri="{FF2B5EF4-FFF2-40B4-BE49-F238E27FC236}">
                <a16:creationId xmlns:a16="http://schemas.microsoft.com/office/drawing/2014/main" id="{BA434BAC-FFF8-8C08-4EF7-76AA10AA26EE}"/>
              </a:ext>
            </a:extLst>
          </p:cNvPr>
          <p:cNvSpPr>
            <a:spLocks noGrp="1"/>
          </p:cNvSpPr>
          <p:nvPr>
            <p:ph type="dt" sz="half" idx="10"/>
          </p:nvPr>
        </p:nvSpPr>
        <p:spPr/>
        <p:txBody>
          <a:bodyPr/>
          <a:lstStyle/>
          <a:p>
            <a:fld id="{E83CE1C6-2385-42DE-9782-C66FB74C25E1}" type="datetime1">
              <a:rPr lang="en-US" smtClean="0"/>
              <a:t>5/5/2024</a:t>
            </a:fld>
            <a:endParaRPr lang="en-US" dirty="0"/>
          </a:p>
        </p:txBody>
      </p:sp>
      <p:sp>
        <p:nvSpPr>
          <p:cNvPr id="7" name="Slide Number Placeholder 6">
            <a:extLst>
              <a:ext uri="{FF2B5EF4-FFF2-40B4-BE49-F238E27FC236}">
                <a16:creationId xmlns:a16="http://schemas.microsoft.com/office/drawing/2014/main" id="{E9208CBE-0EAA-3AEE-7ECE-86DE5CDCEABB}"/>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8" name="Picture 7">
            <a:extLst>
              <a:ext uri="{FF2B5EF4-FFF2-40B4-BE49-F238E27FC236}">
                <a16:creationId xmlns:a16="http://schemas.microsoft.com/office/drawing/2014/main" id="{C97EF1E9-73F8-3468-9585-17136D334445}"/>
              </a:ext>
            </a:extLst>
          </p:cNvPr>
          <p:cNvPicPr>
            <a:picLocks noChangeAspect="1"/>
          </p:cNvPicPr>
          <p:nvPr/>
        </p:nvPicPr>
        <p:blipFill>
          <a:blip r:embed="rId3"/>
          <a:stretch>
            <a:fillRect/>
          </a:stretch>
        </p:blipFill>
        <p:spPr>
          <a:xfrm>
            <a:off x="10400306" y="0"/>
            <a:ext cx="1791694" cy="1167393"/>
          </a:xfrm>
          <a:prstGeom prst="rect">
            <a:avLst/>
          </a:prstGeom>
        </p:spPr>
      </p:pic>
    </p:spTree>
    <p:extLst>
      <p:ext uri="{BB962C8B-B14F-4D97-AF65-F5344CB8AC3E}">
        <p14:creationId xmlns:p14="http://schemas.microsoft.com/office/powerpoint/2010/main" val="51252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4B23-306A-2E6D-D2A6-720AADE4FAB8}"/>
              </a:ext>
            </a:extLst>
          </p:cNvPr>
          <p:cNvSpPr>
            <a:spLocks noGrp="1"/>
          </p:cNvSpPr>
          <p:nvPr>
            <p:ph type="title"/>
          </p:nvPr>
        </p:nvSpPr>
        <p:spPr/>
        <p:txBody>
          <a:bodyPr>
            <a:normAutofit fontScale="90000"/>
          </a:bodyPr>
          <a:lstStyle/>
          <a:p>
            <a:r>
              <a:rPr lang="en-IN" sz="4000" dirty="0"/>
              <a:t>MCNN- MULTISCALE CONVOLUTION NEURAL NETWORK</a:t>
            </a:r>
          </a:p>
        </p:txBody>
      </p:sp>
      <p:sp>
        <p:nvSpPr>
          <p:cNvPr id="3" name="Content Placeholder 2">
            <a:extLst>
              <a:ext uri="{FF2B5EF4-FFF2-40B4-BE49-F238E27FC236}">
                <a16:creationId xmlns:a16="http://schemas.microsoft.com/office/drawing/2014/main" id="{71CDFEDC-DF8B-71D2-F840-0D34C276F7DB}"/>
              </a:ext>
            </a:extLst>
          </p:cNvPr>
          <p:cNvSpPr>
            <a:spLocks noGrp="1"/>
          </p:cNvSpPr>
          <p:nvPr>
            <p:ph idx="1"/>
          </p:nvPr>
        </p:nvSpPr>
        <p:spPr/>
        <p:txBody>
          <a:bodyPr/>
          <a:lstStyle/>
          <a:p>
            <a:pPr algn="l">
              <a:buFont typeface="Wingdings" panose="05000000000000000000" pitchFamily="2" charset="2"/>
              <a:buChar char="Ø"/>
            </a:pPr>
            <a:r>
              <a:rPr lang="en-US" b="0" i="0" dirty="0">
                <a:solidFill>
                  <a:schemeClr val="tx1"/>
                </a:solidFill>
                <a:effectLst/>
                <a:latin typeface="Söhne"/>
              </a:rPr>
              <a:t>MCNN is a powerful tool for pattern recognition in drowsiness detection tasks.</a:t>
            </a:r>
          </a:p>
          <a:p>
            <a:pPr algn="l">
              <a:buFont typeface="Wingdings" panose="05000000000000000000" pitchFamily="2" charset="2"/>
              <a:buChar char="Ø"/>
            </a:pPr>
            <a:r>
              <a:rPr lang="en-US" b="0" i="0" dirty="0">
                <a:solidFill>
                  <a:schemeClr val="tx1"/>
                </a:solidFill>
                <a:effectLst/>
                <a:latin typeface="Söhne"/>
              </a:rPr>
              <a:t>It utilizes convolutional and pooling layers for feature extraction.</a:t>
            </a:r>
          </a:p>
          <a:p>
            <a:pPr algn="l">
              <a:buFont typeface="Wingdings" panose="05000000000000000000" pitchFamily="2" charset="2"/>
              <a:buChar char="Ø"/>
            </a:pPr>
            <a:r>
              <a:rPr lang="en-US" b="0" i="0" dirty="0">
                <a:solidFill>
                  <a:schemeClr val="tx1"/>
                </a:solidFill>
                <a:effectLst/>
                <a:latin typeface="Söhne"/>
              </a:rPr>
              <a:t>Fully connected layers enable final classification.</a:t>
            </a:r>
          </a:p>
          <a:p>
            <a:endParaRPr lang="en-IN" dirty="0"/>
          </a:p>
        </p:txBody>
      </p:sp>
      <p:pic>
        <p:nvPicPr>
          <p:cNvPr id="6" name="Picture 5">
            <a:extLst>
              <a:ext uri="{FF2B5EF4-FFF2-40B4-BE49-F238E27FC236}">
                <a16:creationId xmlns:a16="http://schemas.microsoft.com/office/drawing/2014/main" id="{8C5332BE-5C71-37A0-EDF2-DBEB2DE327E7}"/>
              </a:ext>
            </a:extLst>
          </p:cNvPr>
          <p:cNvPicPr>
            <a:picLocks noChangeAspect="1"/>
          </p:cNvPicPr>
          <p:nvPr/>
        </p:nvPicPr>
        <p:blipFill>
          <a:blip r:embed="rId2"/>
          <a:stretch>
            <a:fillRect/>
          </a:stretch>
        </p:blipFill>
        <p:spPr>
          <a:xfrm>
            <a:off x="1668743" y="3599362"/>
            <a:ext cx="8504657" cy="2171888"/>
          </a:xfrm>
          <a:prstGeom prst="rect">
            <a:avLst/>
          </a:prstGeom>
        </p:spPr>
      </p:pic>
      <p:pic>
        <p:nvPicPr>
          <p:cNvPr id="5" name="Picture 4">
            <a:extLst>
              <a:ext uri="{FF2B5EF4-FFF2-40B4-BE49-F238E27FC236}">
                <a16:creationId xmlns:a16="http://schemas.microsoft.com/office/drawing/2014/main" id="{006EE233-1BC2-46EF-F594-6FC2F81B7667}"/>
              </a:ext>
            </a:extLst>
          </p:cNvPr>
          <p:cNvPicPr>
            <a:picLocks noChangeAspect="1"/>
          </p:cNvPicPr>
          <p:nvPr/>
        </p:nvPicPr>
        <p:blipFill>
          <a:blip r:embed="rId3"/>
          <a:stretch>
            <a:fillRect/>
          </a:stretch>
        </p:blipFill>
        <p:spPr>
          <a:xfrm>
            <a:off x="10625959" y="0"/>
            <a:ext cx="1566041" cy="1020367"/>
          </a:xfrm>
          <a:prstGeom prst="rect">
            <a:avLst/>
          </a:prstGeom>
        </p:spPr>
      </p:pic>
      <p:sp>
        <p:nvSpPr>
          <p:cNvPr id="7" name="Date Placeholder 6">
            <a:extLst>
              <a:ext uri="{FF2B5EF4-FFF2-40B4-BE49-F238E27FC236}">
                <a16:creationId xmlns:a16="http://schemas.microsoft.com/office/drawing/2014/main" id="{8B7EC45D-6C79-96CA-585D-77EAAAE94993}"/>
              </a:ext>
            </a:extLst>
          </p:cNvPr>
          <p:cNvSpPr>
            <a:spLocks noGrp="1"/>
          </p:cNvSpPr>
          <p:nvPr>
            <p:ph type="dt" sz="half" idx="10"/>
          </p:nvPr>
        </p:nvSpPr>
        <p:spPr/>
        <p:txBody>
          <a:bodyPr/>
          <a:lstStyle/>
          <a:p>
            <a:fld id="{49FC66D3-336F-4165-95A2-AAED80F53BDD}" type="datetime1">
              <a:rPr lang="en-US" smtClean="0"/>
              <a:t>5/5/2024</a:t>
            </a:fld>
            <a:endParaRPr lang="en-US" dirty="0"/>
          </a:p>
        </p:txBody>
      </p:sp>
      <p:sp>
        <p:nvSpPr>
          <p:cNvPr id="8" name="Slide Number Placeholder 7">
            <a:extLst>
              <a:ext uri="{FF2B5EF4-FFF2-40B4-BE49-F238E27FC236}">
                <a16:creationId xmlns:a16="http://schemas.microsoft.com/office/drawing/2014/main" id="{67380E87-7898-CE66-8C2A-8C5A66BEB93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072105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C143-1455-BE28-5457-FD185730CA47}"/>
              </a:ext>
            </a:extLst>
          </p:cNvPr>
          <p:cNvSpPr>
            <a:spLocks noGrp="1"/>
          </p:cNvSpPr>
          <p:nvPr>
            <p:ph type="title"/>
          </p:nvPr>
        </p:nvSpPr>
        <p:spPr/>
        <p:txBody>
          <a:bodyPr/>
          <a:lstStyle/>
          <a:p>
            <a:r>
              <a:rPr lang="en-IN" dirty="0"/>
              <a:t>Model Outputs</a:t>
            </a:r>
          </a:p>
        </p:txBody>
      </p:sp>
      <p:sp>
        <p:nvSpPr>
          <p:cNvPr id="3" name="Content Placeholder 2">
            <a:extLst>
              <a:ext uri="{FF2B5EF4-FFF2-40B4-BE49-F238E27FC236}">
                <a16:creationId xmlns:a16="http://schemas.microsoft.com/office/drawing/2014/main" id="{DCF0298F-1CF9-1889-B28F-DC16B2E98729}"/>
              </a:ext>
            </a:extLst>
          </p:cNvPr>
          <p:cNvSpPr>
            <a:spLocks noGrp="1"/>
          </p:cNvSpPr>
          <p:nvPr>
            <p:ph idx="1"/>
          </p:nvPr>
        </p:nvSpPr>
        <p:spPr/>
        <p:txBody>
          <a:bodyPr/>
          <a:lstStyle/>
          <a:p>
            <a:r>
              <a:rPr lang="en-IN" dirty="0"/>
              <a:t>NTHUDDD</a:t>
            </a:r>
          </a:p>
          <a:p>
            <a:pPr lvl="1"/>
            <a:r>
              <a:rPr lang="en-IN" dirty="0"/>
              <a:t> Accuracy : 98.80%</a:t>
            </a:r>
          </a:p>
          <a:p>
            <a:pPr lvl="1"/>
            <a:r>
              <a:rPr lang="en-IN" dirty="0"/>
              <a:t>Confusion Matrix : [[5748, 43], [111, 6951]]</a:t>
            </a:r>
          </a:p>
          <a:p>
            <a:pPr lvl="1"/>
            <a:r>
              <a:rPr lang="en-IN" dirty="0"/>
              <a:t>Precision : 0.99 , Recall : 0.98 , F1 score : 0.99 , Kappa Score : 0.98</a:t>
            </a:r>
          </a:p>
          <a:p>
            <a:r>
              <a:rPr lang="en-IN" dirty="0"/>
              <a:t>YAWDD</a:t>
            </a:r>
          </a:p>
          <a:p>
            <a:pPr lvl="1"/>
            <a:r>
              <a:rPr lang="en-IN" dirty="0"/>
              <a:t> Accuracy : 99.12%</a:t>
            </a:r>
          </a:p>
          <a:p>
            <a:pPr lvl="1"/>
            <a:r>
              <a:rPr lang="en-IN" dirty="0"/>
              <a:t>Confusion Matrix : [[1869, 10], [11, 505]]</a:t>
            </a:r>
          </a:p>
          <a:p>
            <a:pPr lvl="1"/>
            <a:r>
              <a:rPr lang="en-IN" dirty="0"/>
              <a:t>Precision : 0.98 , Recall : 0.98 , F1 score : 0.98 , Kappa Score : 0.97</a:t>
            </a:r>
          </a:p>
        </p:txBody>
      </p:sp>
      <p:sp>
        <p:nvSpPr>
          <p:cNvPr id="4" name="Date Placeholder 3">
            <a:extLst>
              <a:ext uri="{FF2B5EF4-FFF2-40B4-BE49-F238E27FC236}">
                <a16:creationId xmlns:a16="http://schemas.microsoft.com/office/drawing/2014/main" id="{443BFD8D-54B1-06D3-1CF1-823D05888AE9}"/>
              </a:ext>
            </a:extLst>
          </p:cNvPr>
          <p:cNvSpPr>
            <a:spLocks noGrp="1"/>
          </p:cNvSpPr>
          <p:nvPr>
            <p:ph type="dt" sz="half" idx="10"/>
          </p:nvPr>
        </p:nvSpPr>
        <p:spPr/>
        <p:txBody>
          <a:bodyPr/>
          <a:lstStyle/>
          <a:p>
            <a:fld id="{A9443FAA-E3FC-43A2-AD5C-476AF6AA083A}" type="datetime1">
              <a:rPr lang="en-US" smtClean="0"/>
              <a:t>5/5/2024</a:t>
            </a:fld>
            <a:endParaRPr lang="en-US" dirty="0"/>
          </a:p>
        </p:txBody>
      </p:sp>
      <p:sp>
        <p:nvSpPr>
          <p:cNvPr id="5" name="Slide Number Placeholder 4">
            <a:extLst>
              <a:ext uri="{FF2B5EF4-FFF2-40B4-BE49-F238E27FC236}">
                <a16:creationId xmlns:a16="http://schemas.microsoft.com/office/drawing/2014/main" id="{0EDF4C86-2A32-B7C9-8581-1531FCBB369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8" name="Picture 7">
            <a:extLst>
              <a:ext uri="{FF2B5EF4-FFF2-40B4-BE49-F238E27FC236}">
                <a16:creationId xmlns:a16="http://schemas.microsoft.com/office/drawing/2014/main" id="{94CF2C4B-7416-416B-69FB-3ADC252E243B}"/>
              </a:ext>
            </a:extLst>
          </p:cNvPr>
          <p:cNvPicPr>
            <a:picLocks noChangeAspect="1"/>
          </p:cNvPicPr>
          <p:nvPr/>
        </p:nvPicPr>
        <p:blipFill>
          <a:blip r:embed="rId2"/>
          <a:stretch>
            <a:fillRect/>
          </a:stretch>
        </p:blipFill>
        <p:spPr>
          <a:xfrm>
            <a:off x="10400306" y="0"/>
            <a:ext cx="1791694" cy="1167393"/>
          </a:xfrm>
          <a:prstGeom prst="rect">
            <a:avLst/>
          </a:prstGeom>
        </p:spPr>
      </p:pic>
    </p:spTree>
    <p:extLst>
      <p:ext uri="{BB962C8B-B14F-4D97-AF65-F5344CB8AC3E}">
        <p14:creationId xmlns:p14="http://schemas.microsoft.com/office/powerpoint/2010/main" val="145716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F7ED-ACE5-D76C-AE18-73CF385897C0}"/>
              </a:ext>
            </a:extLst>
          </p:cNvPr>
          <p:cNvSpPr>
            <a:spLocks noGrp="1"/>
          </p:cNvSpPr>
          <p:nvPr>
            <p:ph type="title"/>
          </p:nvPr>
        </p:nvSpPr>
        <p:spPr/>
        <p:txBody>
          <a:bodyPr>
            <a:normAutofit/>
          </a:bodyPr>
          <a:lstStyle/>
          <a:p>
            <a:r>
              <a:rPr lang="en-IN" sz="4000" dirty="0"/>
              <a:t>OVERALL VIEW</a:t>
            </a:r>
          </a:p>
        </p:txBody>
      </p:sp>
      <p:pic>
        <p:nvPicPr>
          <p:cNvPr id="3" name="Picture 2">
            <a:extLst>
              <a:ext uri="{FF2B5EF4-FFF2-40B4-BE49-F238E27FC236}">
                <a16:creationId xmlns:a16="http://schemas.microsoft.com/office/drawing/2014/main" id="{20CFF686-C194-A061-7349-5FBA5195A881}"/>
              </a:ext>
            </a:extLst>
          </p:cNvPr>
          <p:cNvPicPr>
            <a:picLocks noChangeAspect="1"/>
          </p:cNvPicPr>
          <p:nvPr/>
        </p:nvPicPr>
        <p:blipFill>
          <a:blip r:embed="rId2"/>
          <a:stretch>
            <a:fillRect/>
          </a:stretch>
        </p:blipFill>
        <p:spPr>
          <a:xfrm>
            <a:off x="10400306" y="0"/>
            <a:ext cx="1791694" cy="1167393"/>
          </a:xfrm>
          <a:prstGeom prst="rect">
            <a:avLst/>
          </a:prstGeom>
        </p:spPr>
      </p:pic>
      <p:pic>
        <p:nvPicPr>
          <p:cNvPr id="12" name="Content Placeholder 11">
            <a:extLst>
              <a:ext uri="{FF2B5EF4-FFF2-40B4-BE49-F238E27FC236}">
                <a16:creationId xmlns:a16="http://schemas.microsoft.com/office/drawing/2014/main" id="{80E835AE-BFDF-9CE8-18E7-FE18A2857795}"/>
              </a:ext>
            </a:extLst>
          </p:cNvPr>
          <p:cNvPicPr>
            <a:picLocks noGrp="1" noChangeAspect="1"/>
          </p:cNvPicPr>
          <p:nvPr>
            <p:ph idx="1"/>
          </p:nvPr>
        </p:nvPicPr>
        <p:blipFill>
          <a:blip r:embed="rId3"/>
          <a:stretch>
            <a:fillRect/>
          </a:stretch>
        </p:blipFill>
        <p:spPr>
          <a:xfrm>
            <a:off x="3004185" y="2052994"/>
            <a:ext cx="6183630" cy="3864769"/>
          </a:xfrm>
        </p:spPr>
      </p:pic>
      <p:sp>
        <p:nvSpPr>
          <p:cNvPr id="13" name="Date Placeholder 12">
            <a:extLst>
              <a:ext uri="{FF2B5EF4-FFF2-40B4-BE49-F238E27FC236}">
                <a16:creationId xmlns:a16="http://schemas.microsoft.com/office/drawing/2014/main" id="{513D355E-E2E1-D9D2-1401-07F3B6779F70}"/>
              </a:ext>
            </a:extLst>
          </p:cNvPr>
          <p:cNvSpPr>
            <a:spLocks noGrp="1"/>
          </p:cNvSpPr>
          <p:nvPr>
            <p:ph type="dt" sz="half" idx="10"/>
          </p:nvPr>
        </p:nvSpPr>
        <p:spPr/>
        <p:txBody>
          <a:bodyPr/>
          <a:lstStyle/>
          <a:p>
            <a:fld id="{5BE140D2-2E3B-42C0-B0DB-77718761FFC2}" type="datetime1">
              <a:rPr lang="en-US" smtClean="0"/>
              <a:t>5/5/2024</a:t>
            </a:fld>
            <a:endParaRPr lang="en-US" dirty="0"/>
          </a:p>
        </p:txBody>
      </p:sp>
      <p:sp>
        <p:nvSpPr>
          <p:cNvPr id="14" name="Slide Number Placeholder 13">
            <a:extLst>
              <a:ext uri="{FF2B5EF4-FFF2-40B4-BE49-F238E27FC236}">
                <a16:creationId xmlns:a16="http://schemas.microsoft.com/office/drawing/2014/main" id="{7AF143BF-1394-8141-2351-CFB3788C056E}"/>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4056069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6AD8-C8A4-6364-F230-E9D2344BE2B4}"/>
              </a:ext>
            </a:extLst>
          </p:cNvPr>
          <p:cNvSpPr>
            <a:spLocks noGrp="1"/>
          </p:cNvSpPr>
          <p:nvPr>
            <p:ph type="title"/>
          </p:nvPr>
        </p:nvSpPr>
        <p:spPr/>
        <p:txBody>
          <a:bodyPr/>
          <a:lstStyle/>
          <a:p>
            <a:r>
              <a:rPr lang="en-IN" dirty="0"/>
              <a:t>FSOA</a:t>
            </a:r>
          </a:p>
        </p:txBody>
      </p:sp>
      <p:sp>
        <p:nvSpPr>
          <p:cNvPr id="3" name="Content Placeholder 2">
            <a:extLst>
              <a:ext uri="{FF2B5EF4-FFF2-40B4-BE49-F238E27FC236}">
                <a16:creationId xmlns:a16="http://schemas.microsoft.com/office/drawing/2014/main" id="{556AB670-D9CE-7CF3-240A-BC32440C53A4}"/>
              </a:ext>
            </a:extLst>
          </p:cNvPr>
          <p:cNvSpPr>
            <a:spLocks noGrp="1"/>
          </p:cNvSpPr>
          <p:nvPr>
            <p:ph idx="1"/>
          </p:nvPr>
        </p:nvSpPr>
        <p:spPr/>
        <p:txBody>
          <a:bodyPr/>
          <a:lstStyle/>
          <a:p>
            <a:pPr>
              <a:buFont typeface="Wingdings" panose="05000000000000000000" pitchFamily="2" charset="2"/>
              <a:buChar char="Ø"/>
            </a:pPr>
            <a:r>
              <a:rPr lang="en-US" b="0" i="0" dirty="0">
                <a:solidFill>
                  <a:schemeClr val="tx1"/>
                </a:solidFill>
                <a:effectLst/>
                <a:latin typeface="Söhne"/>
              </a:rPr>
              <a:t>The Flamingo Search Algorithm (FSA) is a bio-inspired optimization algorithm inspired by the foraging behavior of flamingos. It mimics the strategies employed by flamingos in searching for food sources in their natural habitat.</a:t>
            </a:r>
          </a:p>
          <a:p>
            <a:pPr>
              <a:buFont typeface="Wingdings" panose="05000000000000000000" pitchFamily="2" charset="2"/>
              <a:buChar char="Ø"/>
            </a:pPr>
            <a:r>
              <a:rPr lang="en-IN" dirty="0">
                <a:solidFill>
                  <a:schemeClr val="tx1"/>
                </a:solidFill>
              </a:rPr>
              <a:t>Foraging Behaviour</a:t>
            </a:r>
          </a:p>
          <a:p>
            <a:pPr lvl="1">
              <a:buFont typeface="Wingdings" panose="05000000000000000000" pitchFamily="2" charset="2"/>
              <a:buChar char="Ø"/>
            </a:pPr>
            <a:r>
              <a:rPr lang="en-IN" dirty="0">
                <a:solidFill>
                  <a:schemeClr val="tx1"/>
                </a:solidFill>
              </a:rPr>
              <a:t>Communication Behaviour</a:t>
            </a:r>
          </a:p>
          <a:p>
            <a:pPr lvl="1">
              <a:buFont typeface="Wingdings" panose="05000000000000000000" pitchFamily="2" charset="2"/>
              <a:buChar char="Ø"/>
            </a:pPr>
            <a:r>
              <a:rPr lang="en-IN" dirty="0">
                <a:solidFill>
                  <a:schemeClr val="tx1"/>
                </a:solidFill>
              </a:rPr>
              <a:t>Beak scanning Behaviour</a:t>
            </a:r>
          </a:p>
          <a:p>
            <a:pPr lvl="1">
              <a:buFont typeface="Wingdings" panose="05000000000000000000" pitchFamily="2" charset="2"/>
              <a:buChar char="Ø"/>
            </a:pPr>
            <a:r>
              <a:rPr lang="en-IN" dirty="0">
                <a:solidFill>
                  <a:schemeClr val="tx1"/>
                </a:solidFill>
              </a:rPr>
              <a:t>Bipedal mobile Behaviour</a:t>
            </a:r>
          </a:p>
          <a:p>
            <a:pPr>
              <a:buFont typeface="Wingdings" panose="05000000000000000000" pitchFamily="2" charset="2"/>
              <a:buChar char="Ø"/>
            </a:pPr>
            <a:r>
              <a:rPr lang="en-IN" dirty="0">
                <a:solidFill>
                  <a:schemeClr val="tx1"/>
                </a:solidFill>
              </a:rPr>
              <a:t>Migration Behaviour</a:t>
            </a:r>
          </a:p>
          <a:p>
            <a:pPr lvl="1">
              <a:buFont typeface="Wingdings" panose="05000000000000000000" pitchFamily="2" charset="2"/>
              <a:buChar char="Ø"/>
            </a:pPr>
            <a:r>
              <a:rPr lang="en-IN" dirty="0">
                <a:solidFill>
                  <a:schemeClr val="tx1"/>
                </a:solidFill>
              </a:rPr>
              <a:t>Population Migration</a:t>
            </a:r>
          </a:p>
          <a:p>
            <a:pPr marL="201168" lvl="1" indent="0">
              <a:buNone/>
            </a:pPr>
            <a:endParaRPr lang="en-IN" dirty="0">
              <a:solidFill>
                <a:schemeClr val="tx1"/>
              </a:solidFill>
            </a:endParaRPr>
          </a:p>
          <a:p>
            <a:pPr marL="201168" lvl="1" indent="0">
              <a:buNone/>
            </a:pPr>
            <a:endParaRPr lang="en-IN" dirty="0">
              <a:solidFill>
                <a:schemeClr val="tx1"/>
              </a:solidFill>
            </a:endParaRPr>
          </a:p>
          <a:p>
            <a:endParaRPr lang="en-IN" dirty="0"/>
          </a:p>
        </p:txBody>
      </p:sp>
      <p:sp>
        <p:nvSpPr>
          <p:cNvPr id="4" name="Date Placeholder 3">
            <a:extLst>
              <a:ext uri="{FF2B5EF4-FFF2-40B4-BE49-F238E27FC236}">
                <a16:creationId xmlns:a16="http://schemas.microsoft.com/office/drawing/2014/main" id="{D0569FF6-1EEA-7936-C723-FE5719BA922F}"/>
              </a:ext>
            </a:extLst>
          </p:cNvPr>
          <p:cNvSpPr>
            <a:spLocks noGrp="1"/>
          </p:cNvSpPr>
          <p:nvPr>
            <p:ph type="dt" sz="half" idx="10"/>
          </p:nvPr>
        </p:nvSpPr>
        <p:spPr/>
        <p:txBody>
          <a:bodyPr/>
          <a:lstStyle/>
          <a:p>
            <a:fld id="{A9443FAA-E3FC-43A2-AD5C-476AF6AA083A}" type="datetime1">
              <a:rPr lang="en-US" smtClean="0"/>
              <a:t>5/5/2024</a:t>
            </a:fld>
            <a:endParaRPr lang="en-US" dirty="0"/>
          </a:p>
        </p:txBody>
      </p:sp>
      <p:sp>
        <p:nvSpPr>
          <p:cNvPr id="5" name="Slide Number Placeholder 4">
            <a:extLst>
              <a:ext uri="{FF2B5EF4-FFF2-40B4-BE49-F238E27FC236}">
                <a16:creationId xmlns:a16="http://schemas.microsoft.com/office/drawing/2014/main" id="{E2874349-7F54-7686-7802-C4EDEF141D75}"/>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6" name="Picture 5">
            <a:extLst>
              <a:ext uri="{FF2B5EF4-FFF2-40B4-BE49-F238E27FC236}">
                <a16:creationId xmlns:a16="http://schemas.microsoft.com/office/drawing/2014/main" id="{33E2A54A-3E40-96B6-B753-963E22898AD4}"/>
              </a:ext>
            </a:extLst>
          </p:cNvPr>
          <p:cNvPicPr>
            <a:picLocks noChangeAspect="1"/>
          </p:cNvPicPr>
          <p:nvPr/>
        </p:nvPicPr>
        <p:blipFill>
          <a:blip r:embed="rId2"/>
          <a:stretch>
            <a:fillRect/>
          </a:stretch>
        </p:blipFill>
        <p:spPr>
          <a:xfrm>
            <a:off x="10400306" y="0"/>
            <a:ext cx="1791694" cy="1167393"/>
          </a:xfrm>
          <a:prstGeom prst="rect">
            <a:avLst/>
          </a:prstGeom>
        </p:spPr>
      </p:pic>
    </p:spTree>
    <p:extLst>
      <p:ext uri="{BB962C8B-B14F-4D97-AF65-F5344CB8AC3E}">
        <p14:creationId xmlns:p14="http://schemas.microsoft.com/office/powerpoint/2010/main" val="688532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C11F-D481-3A56-2FCA-7704F6952115}"/>
              </a:ext>
            </a:extLst>
          </p:cNvPr>
          <p:cNvSpPr>
            <a:spLocks noGrp="1"/>
          </p:cNvSpPr>
          <p:nvPr>
            <p:ph type="title"/>
          </p:nvPr>
        </p:nvSpPr>
        <p:spPr/>
        <p:txBody>
          <a:bodyPr/>
          <a:lstStyle/>
          <a:p>
            <a:r>
              <a:rPr lang="en-IN" dirty="0"/>
              <a:t>FSOA</a:t>
            </a:r>
          </a:p>
        </p:txBody>
      </p:sp>
      <p:pic>
        <p:nvPicPr>
          <p:cNvPr id="6" name="Content Placeholder 5">
            <a:extLst>
              <a:ext uri="{FF2B5EF4-FFF2-40B4-BE49-F238E27FC236}">
                <a16:creationId xmlns:a16="http://schemas.microsoft.com/office/drawing/2014/main" id="{538CA5FD-A2F4-6366-F5F5-B6A767096679}"/>
              </a:ext>
            </a:extLst>
          </p:cNvPr>
          <p:cNvPicPr>
            <a:picLocks noGrp="1" noChangeAspect="1"/>
          </p:cNvPicPr>
          <p:nvPr>
            <p:ph idx="1"/>
          </p:nvPr>
        </p:nvPicPr>
        <p:blipFill>
          <a:blip r:embed="rId2"/>
          <a:stretch>
            <a:fillRect/>
          </a:stretch>
        </p:blipFill>
        <p:spPr>
          <a:xfrm>
            <a:off x="3996047" y="1753576"/>
            <a:ext cx="5590790" cy="4158274"/>
          </a:xfrm>
          <a:prstGeom prst="rect">
            <a:avLst/>
          </a:prstGeom>
        </p:spPr>
      </p:pic>
      <p:sp>
        <p:nvSpPr>
          <p:cNvPr id="4" name="Date Placeholder 3">
            <a:extLst>
              <a:ext uri="{FF2B5EF4-FFF2-40B4-BE49-F238E27FC236}">
                <a16:creationId xmlns:a16="http://schemas.microsoft.com/office/drawing/2014/main" id="{533FAE97-C7F4-4C55-EAA1-42CFEF5243E9}"/>
              </a:ext>
            </a:extLst>
          </p:cNvPr>
          <p:cNvSpPr>
            <a:spLocks noGrp="1"/>
          </p:cNvSpPr>
          <p:nvPr>
            <p:ph type="dt" sz="half" idx="10"/>
          </p:nvPr>
        </p:nvSpPr>
        <p:spPr/>
        <p:txBody>
          <a:bodyPr/>
          <a:lstStyle/>
          <a:p>
            <a:fld id="{A9443FAA-E3FC-43A2-AD5C-476AF6AA083A}" type="datetime1">
              <a:rPr lang="en-US" smtClean="0"/>
              <a:t>5/5/2024</a:t>
            </a:fld>
            <a:endParaRPr lang="en-US" dirty="0"/>
          </a:p>
        </p:txBody>
      </p:sp>
      <p:sp>
        <p:nvSpPr>
          <p:cNvPr id="5" name="Slide Number Placeholder 4">
            <a:extLst>
              <a:ext uri="{FF2B5EF4-FFF2-40B4-BE49-F238E27FC236}">
                <a16:creationId xmlns:a16="http://schemas.microsoft.com/office/drawing/2014/main" id="{24126B9D-C278-CF88-BF20-26C01AD78A73}"/>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7" name="Picture 6">
            <a:extLst>
              <a:ext uri="{FF2B5EF4-FFF2-40B4-BE49-F238E27FC236}">
                <a16:creationId xmlns:a16="http://schemas.microsoft.com/office/drawing/2014/main" id="{314032A9-14BF-D758-BED2-39D273A6B722}"/>
              </a:ext>
            </a:extLst>
          </p:cNvPr>
          <p:cNvPicPr>
            <a:picLocks noChangeAspect="1"/>
          </p:cNvPicPr>
          <p:nvPr/>
        </p:nvPicPr>
        <p:blipFill>
          <a:blip r:embed="rId3"/>
          <a:stretch>
            <a:fillRect/>
          </a:stretch>
        </p:blipFill>
        <p:spPr>
          <a:xfrm>
            <a:off x="10400306" y="0"/>
            <a:ext cx="1791694" cy="1167393"/>
          </a:xfrm>
          <a:prstGeom prst="rect">
            <a:avLst/>
          </a:prstGeom>
        </p:spPr>
      </p:pic>
    </p:spTree>
    <p:extLst>
      <p:ext uri="{BB962C8B-B14F-4D97-AF65-F5344CB8AC3E}">
        <p14:creationId xmlns:p14="http://schemas.microsoft.com/office/powerpoint/2010/main" val="3935893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D0C5-7A1D-088B-A685-44BBA64BC96F}"/>
              </a:ext>
            </a:extLst>
          </p:cNvPr>
          <p:cNvSpPr>
            <a:spLocks noGrp="1"/>
          </p:cNvSpPr>
          <p:nvPr>
            <p:ph type="title"/>
          </p:nvPr>
        </p:nvSpPr>
        <p:spPr/>
        <p:txBody>
          <a:bodyPr/>
          <a:lstStyle/>
          <a:p>
            <a:r>
              <a:rPr lang="en-IN" dirty="0"/>
              <a:t>FSOA</a:t>
            </a:r>
          </a:p>
        </p:txBody>
      </p:sp>
      <p:sp>
        <p:nvSpPr>
          <p:cNvPr id="3" name="Content Placeholder 2">
            <a:extLst>
              <a:ext uri="{FF2B5EF4-FFF2-40B4-BE49-F238E27FC236}">
                <a16:creationId xmlns:a16="http://schemas.microsoft.com/office/drawing/2014/main" id="{D2D938F5-1E6D-E8B3-2D09-D2FCE2E8222A}"/>
              </a:ext>
            </a:extLst>
          </p:cNvPr>
          <p:cNvSpPr>
            <a:spLocks noGrp="1"/>
          </p:cNvSpPr>
          <p:nvPr>
            <p:ph idx="1"/>
          </p:nvPr>
        </p:nvSpPr>
        <p:spPr/>
        <p:txBody>
          <a:bodyPr/>
          <a:lstStyle/>
          <a:p>
            <a:pPr>
              <a:buFont typeface="Wingdings" panose="05000000000000000000" pitchFamily="2" charset="2"/>
              <a:buChar char="Ø"/>
            </a:pPr>
            <a:r>
              <a:rPr lang="en-IN" dirty="0"/>
              <a:t>Initialize the required parameters (dimensions, population size, max iteration)</a:t>
            </a:r>
          </a:p>
          <a:p>
            <a:pPr>
              <a:buFont typeface="Wingdings" panose="05000000000000000000" pitchFamily="2" charset="2"/>
              <a:buChar char="Ø"/>
            </a:pPr>
            <a:r>
              <a:rPr lang="en-IN" dirty="0"/>
              <a:t>Define fitness function based on MCNN performance</a:t>
            </a:r>
          </a:p>
          <a:p>
            <a:pPr>
              <a:buFont typeface="Wingdings" panose="05000000000000000000" pitchFamily="2" charset="2"/>
              <a:buChar char="Ø"/>
            </a:pPr>
            <a:r>
              <a:rPr lang="en-IN" dirty="0"/>
              <a:t>Iterate through max iteration and population size to update the position of the flamingo based on two operations</a:t>
            </a:r>
          </a:p>
          <a:p>
            <a:pPr lvl="1">
              <a:buFont typeface="Wingdings" panose="05000000000000000000" pitchFamily="2" charset="2"/>
              <a:buChar char="Ø"/>
            </a:pPr>
            <a:r>
              <a:rPr lang="en-IN" dirty="0"/>
              <a:t>Beak scanning behaviour</a:t>
            </a:r>
          </a:p>
          <a:p>
            <a:pPr lvl="1">
              <a:buFont typeface="Wingdings" panose="05000000000000000000" pitchFamily="2" charset="2"/>
              <a:buChar char="Ø"/>
            </a:pPr>
            <a:endParaRPr lang="en-IN" dirty="0"/>
          </a:p>
          <a:p>
            <a:pPr lvl="1">
              <a:buFont typeface="Wingdings" panose="05000000000000000000" pitchFamily="2" charset="2"/>
              <a:buChar char="Ø"/>
            </a:pPr>
            <a:endParaRPr lang="en-IN" dirty="0"/>
          </a:p>
          <a:p>
            <a:pPr lvl="1">
              <a:buFont typeface="Wingdings" panose="05000000000000000000" pitchFamily="2" charset="2"/>
              <a:buChar char="Ø"/>
            </a:pPr>
            <a:r>
              <a:rPr lang="en-IN" dirty="0"/>
              <a:t>Bipedal movement</a:t>
            </a:r>
          </a:p>
          <a:p>
            <a:pPr lvl="1">
              <a:buFont typeface="Wingdings" panose="05000000000000000000" pitchFamily="2" charset="2"/>
              <a:buChar char="Ø"/>
            </a:pPr>
            <a:endParaRPr lang="en-IN" dirty="0"/>
          </a:p>
          <a:p>
            <a:pPr marL="201168" lvl="1" indent="0">
              <a:buNone/>
            </a:pPr>
            <a:endParaRPr lang="en-IN" dirty="0"/>
          </a:p>
          <a:p>
            <a:pPr marL="201168" lvl="1" indent="0">
              <a:buNone/>
            </a:pPr>
            <a:endParaRPr lang="en-IN" dirty="0"/>
          </a:p>
          <a:p>
            <a:pPr lvl="1">
              <a:buFont typeface="Wingdings" panose="05000000000000000000" pitchFamily="2" charset="2"/>
              <a:buChar char="Ø"/>
            </a:pPr>
            <a:endParaRPr lang="en-IN" dirty="0"/>
          </a:p>
          <a:p>
            <a:pPr lvl="1">
              <a:buFont typeface="Wingdings" panose="05000000000000000000" pitchFamily="2" charset="2"/>
              <a:buChar char="Ø"/>
            </a:pPr>
            <a:endParaRPr lang="en-IN" dirty="0"/>
          </a:p>
          <a:p>
            <a:pPr marL="0" indent="0">
              <a:buNone/>
            </a:pPr>
            <a:endParaRPr lang="en-IN" dirty="0"/>
          </a:p>
        </p:txBody>
      </p:sp>
      <p:sp>
        <p:nvSpPr>
          <p:cNvPr id="4" name="Date Placeholder 3">
            <a:extLst>
              <a:ext uri="{FF2B5EF4-FFF2-40B4-BE49-F238E27FC236}">
                <a16:creationId xmlns:a16="http://schemas.microsoft.com/office/drawing/2014/main" id="{49AECDB0-1E87-8BC0-C88D-2BB31BCB9E42}"/>
              </a:ext>
            </a:extLst>
          </p:cNvPr>
          <p:cNvSpPr>
            <a:spLocks noGrp="1"/>
          </p:cNvSpPr>
          <p:nvPr>
            <p:ph type="dt" sz="half" idx="10"/>
          </p:nvPr>
        </p:nvSpPr>
        <p:spPr/>
        <p:txBody>
          <a:bodyPr/>
          <a:lstStyle/>
          <a:p>
            <a:fld id="{A9443FAA-E3FC-43A2-AD5C-476AF6AA083A}" type="datetime1">
              <a:rPr lang="en-US" smtClean="0"/>
              <a:t>5/5/2024</a:t>
            </a:fld>
            <a:endParaRPr lang="en-US" dirty="0"/>
          </a:p>
        </p:txBody>
      </p:sp>
      <p:sp>
        <p:nvSpPr>
          <p:cNvPr id="5" name="Slide Number Placeholder 4">
            <a:extLst>
              <a:ext uri="{FF2B5EF4-FFF2-40B4-BE49-F238E27FC236}">
                <a16:creationId xmlns:a16="http://schemas.microsoft.com/office/drawing/2014/main" id="{1384AFB1-3F4B-3B80-5E1D-5278BB70BA11}"/>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6" name="Picture 5">
            <a:extLst>
              <a:ext uri="{FF2B5EF4-FFF2-40B4-BE49-F238E27FC236}">
                <a16:creationId xmlns:a16="http://schemas.microsoft.com/office/drawing/2014/main" id="{B5996AA6-7B47-0D6A-EF5B-0AFC32B0952B}"/>
              </a:ext>
            </a:extLst>
          </p:cNvPr>
          <p:cNvPicPr>
            <a:picLocks noChangeAspect="1"/>
          </p:cNvPicPr>
          <p:nvPr/>
        </p:nvPicPr>
        <p:blipFill>
          <a:blip r:embed="rId2"/>
          <a:stretch>
            <a:fillRect/>
          </a:stretch>
        </p:blipFill>
        <p:spPr>
          <a:xfrm>
            <a:off x="4448430" y="4346003"/>
            <a:ext cx="2241963" cy="373660"/>
          </a:xfrm>
          <a:prstGeom prst="rect">
            <a:avLst/>
          </a:prstGeom>
        </p:spPr>
      </p:pic>
      <p:pic>
        <p:nvPicPr>
          <p:cNvPr id="7" name="Picture 6">
            <a:extLst>
              <a:ext uri="{FF2B5EF4-FFF2-40B4-BE49-F238E27FC236}">
                <a16:creationId xmlns:a16="http://schemas.microsoft.com/office/drawing/2014/main" id="{440FC0A7-BF99-B80C-45CB-BED3E0289B36}"/>
              </a:ext>
            </a:extLst>
          </p:cNvPr>
          <p:cNvPicPr>
            <a:picLocks noChangeAspect="1"/>
          </p:cNvPicPr>
          <p:nvPr/>
        </p:nvPicPr>
        <p:blipFill>
          <a:blip r:embed="rId3"/>
          <a:stretch>
            <a:fillRect/>
          </a:stretch>
        </p:blipFill>
        <p:spPr>
          <a:xfrm>
            <a:off x="3614310" y="5352090"/>
            <a:ext cx="5604174" cy="559132"/>
          </a:xfrm>
          <a:prstGeom prst="rect">
            <a:avLst/>
          </a:prstGeom>
        </p:spPr>
      </p:pic>
      <p:pic>
        <p:nvPicPr>
          <p:cNvPr id="8" name="Picture 7">
            <a:extLst>
              <a:ext uri="{FF2B5EF4-FFF2-40B4-BE49-F238E27FC236}">
                <a16:creationId xmlns:a16="http://schemas.microsoft.com/office/drawing/2014/main" id="{0DFFB350-A5E2-27B6-C1BA-568B10D3ACC0}"/>
              </a:ext>
            </a:extLst>
          </p:cNvPr>
          <p:cNvPicPr>
            <a:picLocks noChangeAspect="1"/>
          </p:cNvPicPr>
          <p:nvPr/>
        </p:nvPicPr>
        <p:blipFill>
          <a:blip r:embed="rId4"/>
          <a:stretch>
            <a:fillRect/>
          </a:stretch>
        </p:blipFill>
        <p:spPr>
          <a:xfrm>
            <a:off x="10400306" y="0"/>
            <a:ext cx="1791694" cy="1167393"/>
          </a:xfrm>
          <a:prstGeom prst="rect">
            <a:avLst/>
          </a:prstGeom>
        </p:spPr>
      </p:pic>
    </p:spTree>
    <p:extLst>
      <p:ext uri="{BB962C8B-B14F-4D97-AF65-F5344CB8AC3E}">
        <p14:creationId xmlns:p14="http://schemas.microsoft.com/office/powerpoint/2010/main" val="1427113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F71E-76CB-5C61-0D20-212BBEC818AD}"/>
              </a:ext>
            </a:extLst>
          </p:cNvPr>
          <p:cNvSpPr>
            <a:spLocks noGrp="1"/>
          </p:cNvSpPr>
          <p:nvPr>
            <p:ph type="title"/>
          </p:nvPr>
        </p:nvSpPr>
        <p:spPr/>
        <p:txBody>
          <a:bodyPr>
            <a:normAutofit/>
          </a:bodyPr>
          <a:lstStyle/>
          <a:p>
            <a:r>
              <a:rPr lang="en-US" sz="4000" dirty="0"/>
              <a:t>REFERENCES</a:t>
            </a:r>
            <a:endParaRPr lang="en-IN" sz="4000" dirty="0"/>
          </a:p>
        </p:txBody>
      </p:sp>
      <p:sp>
        <p:nvSpPr>
          <p:cNvPr id="3" name="Content Placeholder 2">
            <a:extLst>
              <a:ext uri="{FF2B5EF4-FFF2-40B4-BE49-F238E27FC236}">
                <a16:creationId xmlns:a16="http://schemas.microsoft.com/office/drawing/2014/main" id="{0DDD894E-E19B-E1FF-DE0A-EEE8A53317D1}"/>
              </a:ext>
            </a:extLst>
          </p:cNvPr>
          <p:cNvSpPr>
            <a:spLocks noGrp="1"/>
          </p:cNvSpPr>
          <p:nvPr>
            <p:ph idx="1"/>
          </p:nvPr>
        </p:nvSpPr>
        <p:spPr/>
        <p:txBody>
          <a:bodyPr>
            <a:normAutofit fontScale="92500" lnSpcReduction="10000"/>
          </a:bodyPr>
          <a:lstStyle/>
          <a:p>
            <a:r>
              <a:rPr lang="en-US" dirty="0"/>
              <a:t>[1] Y. K. Arora and </a:t>
            </a:r>
            <a:r>
              <a:rPr lang="en-US" dirty="0" err="1"/>
              <a:t>S.Kumar</a:t>
            </a:r>
            <a:r>
              <a:rPr lang="en-US" dirty="0"/>
              <a:t>, ‘‘Statistical approach to predict road accidents in India,’’ in Computing in Engineering and Technology. Singapore: Springer,2020, pp. 189–196.</a:t>
            </a:r>
          </a:p>
          <a:p>
            <a:r>
              <a:rPr lang="en-US" dirty="0"/>
              <a:t>[2] E. </a:t>
            </a:r>
            <a:r>
              <a:rPr lang="en-US" dirty="0" err="1"/>
              <a:t>Magán</a:t>
            </a:r>
            <a:r>
              <a:rPr lang="en-US" dirty="0"/>
              <a:t>, M. P. </a:t>
            </a:r>
            <a:r>
              <a:rPr lang="en-US" dirty="0" err="1"/>
              <a:t>Sesmero</a:t>
            </a:r>
            <a:r>
              <a:rPr lang="en-US" dirty="0"/>
              <a:t>, J. M. Alonso-Weber, and A. </a:t>
            </a:r>
            <a:r>
              <a:rPr lang="en-US" dirty="0" err="1"/>
              <a:t>Sanchis</a:t>
            </a:r>
            <a:r>
              <a:rPr lang="en-US" dirty="0"/>
              <a:t>, ‘‘Driver drowsiness detection by applying deep learning techniques to sequences of images,’’ Appl. Sci., vol. 12, no. 3, p. 1145, Jan. 2022.</a:t>
            </a:r>
          </a:p>
          <a:p>
            <a:r>
              <a:rPr lang="en-IN" dirty="0"/>
              <a:t>[3] S. P. </a:t>
            </a:r>
            <a:r>
              <a:rPr lang="en-IN" dirty="0" err="1"/>
              <a:t>Rajamohana</a:t>
            </a:r>
            <a:r>
              <a:rPr lang="en-IN" dirty="0"/>
              <a:t>, E. G. Radhika, S. Priya, and S. Sangeetha, ‘‘Driver drowsiness detection system using hybrid approach of convolutional neural network and bidirectional long short term memory (CNN_BILSTM),’’ Mater. Today, Proc., vol. 45, pp. 2897–2901, Jan. 2021.</a:t>
            </a:r>
          </a:p>
          <a:p>
            <a:r>
              <a:rPr lang="en-IN" dirty="0"/>
              <a:t>[4] M. Ahmed, S. Masood, M. Ahmad, and A. A. A. El-Latif, ‘‘Intelligent driver drowsiness detection for traffic safety based on multi CNN deep model and facial subsampling,’’ IEEE Trans. </a:t>
            </a:r>
            <a:r>
              <a:rPr lang="en-IN" dirty="0" err="1"/>
              <a:t>Intell</a:t>
            </a:r>
            <a:r>
              <a:rPr lang="en-IN" dirty="0"/>
              <a:t>. Transp. Syst., vol. 23, no. 10, pp. 19743–19752, Oct. 2022.</a:t>
            </a:r>
          </a:p>
        </p:txBody>
      </p:sp>
      <p:pic>
        <p:nvPicPr>
          <p:cNvPr id="5" name="Picture 4">
            <a:extLst>
              <a:ext uri="{FF2B5EF4-FFF2-40B4-BE49-F238E27FC236}">
                <a16:creationId xmlns:a16="http://schemas.microsoft.com/office/drawing/2014/main" id="{DE78FE4A-A4D5-49F5-450B-2A9BC5549779}"/>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53DFDBA3-D29B-CC2A-C013-F25C0645FFBA}"/>
              </a:ext>
            </a:extLst>
          </p:cNvPr>
          <p:cNvSpPr>
            <a:spLocks noGrp="1"/>
          </p:cNvSpPr>
          <p:nvPr>
            <p:ph type="dt" sz="half" idx="10"/>
          </p:nvPr>
        </p:nvSpPr>
        <p:spPr/>
        <p:txBody>
          <a:bodyPr/>
          <a:lstStyle/>
          <a:p>
            <a:fld id="{917470A8-A7DD-45B1-9995-7A41D7CDED5B}" type="datetime1">
              <a:rPr lang="en-US" smtClean="0"/>
              <a:t>5/5/2024</a:t>
            </a:fld>
            <a:endParaRPr lang="en-US" dirty="0"/>
          </a:p>
        </p:txBody>
      </p:sp>
      <p:sp>
        <p:nvSpPr>
          <p:cNvPr id="7" name="Slide Number Placeholder 6">
            <a:extLst>
              <a:ext uri="{FF2B5EF4-FFF2-40B4-BE49-F238E27FC236}">
                <a16:creationId xmlns:a16="http://schemas.microsoft.com/office/drawing/2014/main" id="{448EEB48-1FFD-DA13-1C27-8EB07A4EC17F}"/>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714582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lgn="ctr"/>
            <a:r>
              <a:rPr lang="en-US" sz="4800" i="1" dirty="0">
                <a:solidFill>
                  <a:srgbClr val="FFFFFF"/>
                </a:solidFill>
              </a:rPr>
              <a:t>Thank You</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4959531" y="2857500"/>
            <a:ext cx="5371372" cy="1143000"/>
          </a:xfrm>
        </p:spPr>
        <p:txBody>
          <a:bodyPr>
            <a:normAutofit/>
          </a:bodyPr>
          <a:lstStyle/>
          <a:p>
            <a:r>
              <a:rPr lang="en-US" sz="3200" dirty="0">
                <a:solidFill>
                  <a:schemeClr val="tx1"/>
                </a:solidFill>
              </a:rPr>
              <a:t>Thank you</a:t>
            </a:r>
          </a:p>
        </p:txBody>
      </p:sp>
      <p:pic>
        <p:nvPicPr>
          <p:cNvPr id="5" name="Picture 4">
            <a:extLst>
              <a:ext uri="{FF2B5EF4-FFF2-40B4-BE49-F238E27FC236}">
                <a16:creationId xmlns:a16="http://schemas.microsoft.com/office/drawing/2014/main" id="{E6996C5C-2189-13D5-D79E-DAD1E0EB1CE5}"/>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F148FC97-A878-A70F-124F-649816E78497}"/>
              </a:ext>
            </a:extLst>
          </p:cNvPr>
          <p:cNvSpPr>
            <a:spLocks noGrp="1"/>
          </p:cNvSpPr>
          <p:nvPr>
            <p:ph type="dt" sz="half" idx="10"/>
          </p:nvPr>
        </p:nvSpPr>
        <p:spPr/>
        <p:txBody>
          <a:bodyPr/>
          <a:lstStyle/>
          <a:p>
            <a:fld id="{138B4C77-F9C8-48DA-A81B-141C386C8174}" type="datetime1">
              <a:rPr lang="en-US" smtClean="0"/>
              <a:t>5/5/2024</a:t>
            </a:fld>
            <a:endParaRPr lang="en-US" dirty="0"/>
          </a:p>
        </p:txBody>
      </p:sp>
      <p:sp>
        <p:nvSpPr>
          <p:cNvPr id="7" name="Slide Number Placeholder 6">
            <a:extLst>
              <a:ext uri="{FF2B5EF4-FFF2-40B4-BE49-F238E27FC236}">
                <a16:creationId xmlns:a16="http://schemas.microsoft.com/office/drawing/2014/main" id="{758AD049-4C6A-7760-53AA-D7DDE82D8F9C}"/>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07E9-671F-ABCC-D6BE-C31184BEE5B1}"/>
              </a:ext>
            </a:extLst>
          </p:cNvPr>
          <p:cNvSpPr>
            <a:spLocks noGrp="1"/>
          </p:cNvSpPr>
          <p:nvPr>
            <p:ph type="title"/>
          </p:nvPr>
        </p:nvSpPr>
        <p:spPr/>
        <p:txBody>
          <a:bodyPr>
            <a:normAutofit/>
          </a:bodyPr>
          <a:lstStyle/>
          <a:p>
            <a:r>
              <a:rPr lang="en-US" sz="4000" dirty="0"/>
              <a:t>OBJECTIVE</a:t>
            </a:r>
            <a:endParaRPr lang="en-IN" sz="4000" dirty="0"/>
          </a:p>
        </p:txBody>
      </p:sp>
      <p:sp>
        <p:nvSpPr>
          <p:cNvPr id="3" name="Content Placeholder 2">
            <a:extLst>
              <a:ext uri="{FF2B5EF4-FFF2-40B4-BE49-F238E27FC236}">
                <a16:creationId xmlns:a16="http://schemas.microsoft.com/office/drawing/2014/main" id="{23FF9D7C-813F-F9A9-3460-7D67F6F967D9}"/>
              </a:ext>
            </a:extLst>
          </p:cNvPr>
          <p:cNvSpPr>
            <a:spLocks noGrp="1"/>
          </p:cNvSpPr>
          <p:nvPr>
            <p:ph idx="1"/>
          </p:nvPr>
        </p:nvSpPr>
        <p:spPr/>
        <p:txBody>
          <a:bodyPr/>
          <a:lstStyle/>
          <a:p>
            <a:pPr>
              <a:buFont typeface="Wingdings" panose="05000000000000000000" pitchFamily="2" charset="2"/>
              <a:buChar char="Ø"/>
            </a:pPr>
            <a:r>
              <a:rPr lang="en-US" b="0" i="0" dirty="0">
                <a:solidFill>
                  <a:schemeClr val="tx1"/>
                </a:solidFill>
                <a:effectLst/>
                <a:latin typeface="Söhne"/>
              </a:rPr>
              <a:t>To develop a robust drowsiness detection system leveraging a Multi-Scale Convolutional Neural Network (MCNN) framework integrated with the Flamingo Search Algorithm (FSA). The aim is to effectively identify and classify drowsy and non-drowsy states in drivers using video sequences from the YAWDD and NTHU-DDD datasets. </a:t>
            </a:r>
          </a:p>
          <a:p>
            <a:pPr>
              <a:buFont typeface="Wingdings" panose="05000000000000000000" pitchFamily="2" charset="2"/>
              <a:buChar char="Ø"/>
            </a:pPr>
            <a:r>
              <a:rPr lang="en-US" b="0" i="0" dirty="0">
                <a:solidFill>
                  <a:schemeClr val="tx1"/>
                </a:solidFill>
                <a:effectLst/>
                <a:latin typeface="Söhne"/>
              </a:rPr>
              <a:t>The project involves keyframe extraction, facial point localization with the </a:t>
            </a:r>
            <a:r>
              <a:rPr lang="en-US" b="0" i="0" dirty="0" err="1">
                <a:solidFill>
                  <a:schemeClr val="tx1"/>
                </a:solidFill>
                <a:effectLst/>
                <a:latin typeface="Söhne"/>
              </a:rPr>
              <a:t>Dlib</a:t>
            </a:r>
            <a:r>
              <a:rPr lang="en-US" b="0" i="0" dirty="0">
                <a:solidFill>
                  <a:schemeClr val="tx1"/>
                </a:solidFill>
                <a:effectLst/>
                <a:latin typeface="Söhne"/>
              </a:rPr>
              <a:t> library, and pre-processing techniques such as Cross Guided Bilateral Filtering. Feature extraction utilizing hybrid dual-tree complex wavelet transforms with Walsh-Hadamard transform is applied, followed by optimization with the FSA algorithm. </a:t>
            </a:r>
          </a:p>
          <a:p>
            <a:pPr>
              <a:buFont typeface="Wingdings" panose="05000000000000000000" pitchFamily="2" charset="2"/>
              <a:buChar char="Ø"/>
            </a:pPr>
            <a:r>
              <a:rPr lang="en-US" b="0" i="0" dirty="0">
                <a:solidFill>
                  <a:schemeClr val="tx1"/>
                </a:solidFill>
                <a:effectLst/>
                <a:latin typeface="Söhne"/>
              </a:rPr>
              <a:t>The primary objective is to enhance road safety by detecting drowsiness accurately and efficiently, thereby preventing accidents and promoting safer driving conditions.</a:t>
            </a:r>
            <a:endParaRPr lang="en-IN" dirty="0">
              <a:solidFill>
                <a:schemeClr val="tx1"/>
              </a:solidFill>
            </a:endParaRPr>
          </a:p>
        </p:txBody>
      </p:sp>
      <p:pic>
        <p:nvPicPr>
          <p:cNvPr id="5" name="Picture 4">
            <a:extLst>
              <a:ext uri="{FF2B5EF4-FFF2-40B4-BE49-F238E27FC236}">
                <a16:creationId xmlns:a16="http://schemas.microsoft.com/office/drawing/2014/main" id="{2C6C1647-A926-ECAC-2401-5507D0F5A025}"/>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6B428452-DD0F-D4D1-1A9D-AFB2AEB5C556}"/>
              </a:ext>
            </a:extLst>
          </p:cNvPr>
          <p:cNvSpPr>
            <a:spLocks noGrp="1"/>
          </p:cNvSpPr>
          <p:nvPr>
            <p:ph type="dt" sz="half" idx="10"/>
          </p:nvPr>
        </p:nvSpPr>
        <p:spPr/>
        <p:txBody>
          <a:bodyPr/>
          <a:lstStyle/>
          <a:p>
            <a:fld id="{31EBB839-1B82-4096-9579-A6562F6C55B1}" type="datetime1">
              <a:rPr lang="en-US" smtClean="0"/>
              <a:t>5/5/2024</a:t>
            </a:fld>
            <a:endParaRPr lang="en-US" dirty="0"/>
          </a:p>
        </p:txBody>
      </p:sp>
      <p:sp>
        <p:nvSpPr>
          <p:cNvPr id="7" name="Slide Number Placeholder 6">
            <a:extLst>
              <a:ext uri="{FF2B5EF4-FFF2-40B4-BE49-F238E27FC236}">
                <a16:creationId xmlns:a16="http://schemas.microsoft.com/office/drawing/2014/main" id="{F1E21F53-E935-54A6-FB53-DDBA55A9477D}"/>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04883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CB54-1C17-2773-818F-A9319A331C2F}"/>
              </a:ext>
            </a:extLst>
          </p:cNvPr>
          <p:cNvSpPr>
            <a:spLocks noGrp="1"/>
          </p:cNvSpPr>
          <p:nvPr>
            <p:ph type="title"/>
          </p:nvPr>
        </p:nvSpPr>
        <p:spPr/>
        <p:txBody>
          <a:bodyPr>
            <a:normAutofit/>
          </a:bodyPr>
          <a:lstStyle/>
          <a:p>
            <a:r>
              <a:rPr lang="en-US" sz="4000" dirty="0"/>
              <a:t>BASE PAPER</a:t>
            </a:r>
            <a:endParaRPr lang="en-IN" sz="4000" dirty="0"/>
          </a:p>
        </p:txBody>
      </p:sp>
      <p:sp>
        <p:nvSpPr>
          <p:cNvPr id="3" name="Content Placeholder 2">
            <a:extLst>
              <a:ext uri="{FF2B5EF4-FFF2-40B4-BE49-F238E27FC236}">
                <a16:creationId xmlns:a16="http://schemas.microsoft.com/office/drawing/2014/main" id="{EA60C680-FE5E-61FE-6972-C657CE30ADD7}"/>
              </a:ext>
            </a:extLst>
          </p:cNvPr>
          <p:cNvSpPr>
            <a:spLocks noGrp="1"/>
          </p:cNvSpPr>
          <p:nvPr>
            <p:ph idx="1"/>
          </p:nvPr>
        </p:nvSpPr>
        <p:spPr/>
        <p:txBody>
          <a:bodyPr/>
          <a:lstStyle/>
          <a:p>
            <a:r>
              <a:rPr lang="en-US" dirty="0"/>
              <a:t>V </a:t>
            </a:r>
            <a:r>
              <a:rPr lang="en-US" dirty="0" err="1"/>
              <a:t>Vijaypriya</a:t>
            </a:r>
            <a:r>
              <a:rPr lang="en-US" dirty="0"/>
              <a:t>, Mohan Uma, “Facial Feature-Based Drowsiness Detection With</a:t>
            </a:r>
          </a:p>
          <a:p>
            <a:r>
              <a:rPr lang="en-US" dirty="0"/>
              <a:t>Multi-Scale Convolutional Neural Network” </a:t>
            </a:r>
          </a:p>
          <a:p>
            <a:r>
              <a:rPr lang="en-US" dirty="0"/>
              <a:t>Link: </a:t>
            </a:r>
            <a:r>
              <a:rPr lang="en-US" dirty="0">
                <a:hlinkClick r:id="rId2"/>
              </a:rPr>
              <a:t>https://ieeexplore.ieee.org/document/10158440</a:t>
            </a:r>
            <a:endParaRPr lang="en-US" dirty="0"/>
          </a:p>
          <a:p>
            <a:pPr>
              <a:buFont typeface="Wingdings" panose="05000000000000000000" pitchFamily="2" charset="2"/>
              <a:buChar char="Ø"/>
            </a:pPr>
            <a:r>
              <a:rPr lang="en-IN" dirty="0"/>
              <a:t>In this paper, the following equation of complex wavelet function and Hadamard matrix are used for the Feature Extraction Process.</a:t>
            </a:r>
          </a:p>
          <a:p>
            <a:pPr marL="0" indent="0">
              <a:buNone/>
            </a:pPr>
            <a:endParaRPr lang="en-IN" dirty="0"/>
          </a:p>
        </p:txBody>
      </p:sp>
      <p:pic>
        <p:nvPicPr>
          <p:cNvPr id="5" name="Picture 4">
            <a:extLst>
              <a:ext uri="{FF2B5EF4-FFF2-40B4-BE49-F238E27FC236}">
                <a16:creationId xmlns:a16="http://schemas.microsoft.com/office/drawing/2014/main" id="{8EDFD753-D94B-E2EA-8D62-B4B6A6679AF2}"/>
              </a:ext>
            </a:extLst>
          </p:cNvPr>
          <p:cNvPicPr>
            <a:picLocks noChangeAspect="1"/>
          </p:cNvPicPr>
          <p:nvPr/>
        </p:nvPicPr>
        <p:blipFill>
          <a:blip r:embed="rId3"/>
          <a:stretch>
            <a:fillRect/>
          </a:stretch>
        </p:blipFill>
        <p:spPr>
          <a:xfrm>
            <a:off x="1097280" y="4372498"/>
            <a:ext cx="6172735" cy="1341236"/>
          </a:xfrm>
          <a:prstGeom prst="rect">
            <a:avLst/>
          </a:prstGeom>
        </p:spPr>
      </p:pic>
      <p:pic>
        <p:nvPicPr>
          <p:cNvPr id="7" name="Picture 6">
            <a:extLst>
              <a:ext uri="{FF2B5EF4-FFF2-40B4-BE49-F238E27FC236}">
                <a16:creationId xmlns:a16="http://schemas.microsoft.com/office/drawing/2014/main" id="{16D16700-7AE1-2ABC-8D03-D3E57D08FFFC}"/>
              </a:ext>
            </a:extLst>
          </p:cNvPr>
          <p:cNvPicPr>
            <a:picLocks noChangeAspect="1"/>
          </p:cNvPicPr>
          <p:nvPr/>
        </p:nvPicPr>
        <p:blipFill>
          <a:blip r:embed="rId4"/>
          <a:stretch>
            <a:fillRect/>
          </a:stretch>
        </p:blipFill>
        <p:spPr>
          <a:xfrm>
            <a:off x="8458402" y="4672694"/>
            <a:ext cx="1508891" cy="518205"/>
          </a:xfrm>
          <a:prstGeom prst="rect">
            <a:avLst/>
          </a:prstGeom>
        </p:spPr>
      </p:pic>
      <p:pic>
        <p:nvPicPr>
          <p:cNvPr id="6" name="Picture 5">
            <a:extLst>
              <a:ext uri="{FF2B5EF4-FFF2-40B4-BE49-F238E27FC236}">
                <a16:creationId xmlns:a16="http://schemas.microsoft.com/office/drawing/2014/main" id="{901412D6-B6A9-097D-1C1D-5914562B3470}"/>
              </a:ext>
            </a:extLst>
          </p:cNvPr>
          <p:cNvPicPr>
            <a:picLocks noChangeAspect="1"/>
          </p:cNvPicPr>
          <p:nvPr/>
        </p:nvPicPr>
        <p:blipFill>
          <a:blip r:embed="rId5"/>
          <a:stretch>
            <a:fillRect/>
          </a:stretch>
        </p:blipFill>
        <p:spPr>
          <a:xfrm>
            <a:off x="10400306" y="0"/>
            <a:ext cx="1791694" cy="1167393"/>
          </a:xfrm>
          <a:prstGeom prst="rect">
            <a:avLst/>
          </a:prstGeom>
        </p:spPr>
      </p:pic>
      <p:sp>
        <p:nvSpPr>
          <p:cNvPr id="8" name="Date Placeholder 7">
            <a:extLst>
              <a:ext uri="{FF2B5EF4-FFF2-40B4-BE49-F238E27FC236}">
                <a16:creationId xmlns:a16="http://schemas.microsoft.com/office/drawing/2014/main" id="{14C0CC8F-6EA4-853C-C95F-0F880B812EEB}"/>
              </a:ext>
            </a:extLst>
          </p:cNvPr>
          <p:cNvSpPr>
            <a:spLocks noGrp="1"/>
          </p:cNvSpPr>
          <p:nvPr>
            <p:ph type="dt" sz="half" idx="10"/>
          </p:nvPr>
        </p:nvSpPr>
        <p:spPr/>
        <p:txBody>
          <a:bodyPr/>
          <a:lstStyle/>
          <a:p>
            <a:fld id="{9FAF9050-879D-43D9-B89A-9D281C720A1B}" type="datetime1">
              <a:rPr lang="en-US" smtClean="0"/>
              <a:t>5/5/2024</a:t>
            </a:fld>
            <a:endParaRPr lang="en-US" dirty="0"/>
          </a:p>
        </p:txBody>
      </p:sp>
      <p:sp>
        <p:nvSpPr>
          <p:cNvPr id="9" name="Slide Number Placeholder 8">
            <a:extLst>
              <a:ext uri="{FF2B5EF4-FFF2-40B4-BE49-F238E27FC236}">
                <a16:creationId xmlns:a16="http://schemas.microsoft.com/office/drawing/2014/main" id="{1A0DF92B-B69D-5C17-F126-BEF0F5737E7A}"/>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055557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51A7-BFE4-AF45-FF69-40080FF6271A}"/>
              </a:ext>
            </a:extLst>
          </p:cNvPr>
          <p:cNvSpPr>
            <a:spLocks noGrp="1"/>
          </p:cNvSpPr>
          <p:nvPr>
            <p:ph type="title"/>
          </p:nvPr>
        </p:nvSpPr>
        <p:spPr/>
        <p:txBody>
          <a:bodyPr>
            <a:normAutofit/>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9192D025-7B55-ECAA-8012-2BCA20ED3C4F}"/>
              </a:ext>
            </a:extLst>
          </p:cNvPr>
          <p:cNvSpPr>
            <a:spLocks noGrp="1"/>
          </p:cNvSpPr>
          <p:nvPr>
            <p:ph idx="1"/>
          </p:nvPr>
        </p:nvSpPr>
        <p:spPr/>
        <p:txBody>
          <a:bodyPr/>
          <a:lstStyle/>
          <a:p>
            <a:pPr>
              <a:buFont typeface="Wingdings" panose="05000000000000000000" pitchFamily="2" charset="2"/>
              <a:buChar char="Ø"/>
            </a:pPr>
            <a:r>
              <a:rPr lang="en-US" b="0" i="0" dirty="0">
                <a:effectLst/>
                <a:latin typeface="Söhne"/>
              </a:rPr>
              <a:t>The recent increase in accidents attributed to driver drowsiness, stemming from factors such as insufficient sleep, fatigue, and underlying health issues, poses a significant threat to public safety. Drowsiness while driving not only leads to loss of life, property damage, and serious health complications but also contributes to a substantial number of accidents worldwide.</a:t>
            </a:r>
          </a:p>
          <a:p>
            <a:pPr>
              <a:buFont typeface="Wingdings" panose="05000000000000000000" pitchFamily="2" charset="2"/>
              <a:buChar char="Ø"/>
            </a:pPr>
            <a:r>
              <a:rPr lang="en-US" b="0" i="0" dirty="0">
                <a:effectLst/>
                <a:latin typeface="Söhne"/>
              </a:rPr>
              <a:t> Despite the effectiveness of existing automated models in detecting and recognizing drowsiness, there remains a pressing need to further enhance the prevention of accidents caused by driver drowsiness.</a:t>
            </a:r>
            <a:endParaRPr lang="en-IN" dirty="0"/>
          </a:p>
        </p:txBody>
      </p:sp>
      <p:pic>
        <p:nvPicPr>
          <p:cNvPr id="5" name="Picture 4">
            <a:extLst>
              <a:ext uri="{FF2B5EF4-FFF2-40B4-BE49-F238E27FC236}">
                <a16:creationId xmlns:a16="http://schemas.microsoft.com/office/drawing/2014/main" id="{C4BCE388-B606-6C20-7745-09EDB3A99BC1}"/>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252A3676-02A3-0F0C-6ECA-BB481A4E1757}"/>
              </a:ext>
            </a:extLst>
          </p:cNvPr>
          <p:cNvSpPr>
            <a:spLocks noGrp="1"/>
          </p:cNvSpPr>
          <p:nvPr>
            <p:ph type="dt" sz="half" idx="10"/>
          </p:nvPr>
        </p:nvSpPr>
        <p:spPr/>
        <p:txBody>
          <a:bodyPr/>
          <a:lstStyle/>
          <a:p>
            <a:fld id="{197E174F-007E-45D1-96ED-BE56A073B69D}" type="datetime1">
              <a:rPr lang="en-US" smtClean="0"/>
              <a:t>5/5/2024</a:t>
            </a:fld>
            <a:endParaRPr lang="en-US" dirty="0"/>
          </a:p>
        </p:txBody>
      </p:sp>
      <p:sp>
        <p:nvSpPr>
          <p:cNvPr id="7" name="Slide Number Placeholder 6">
            <a:extLst>
              <a:ext uri="{FF2B5EF4-FFF2-40B4-BE49-F238E27FC236}">
                <a16:creationId xmlns:a16="http://schemas.microsoft.com/office/drawing/2014/main" id="{597F475E-3F2B-7FAB-00B4-9E8C0BB7AA7F}"/>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767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997-7A81-7A5E-E0B6-F248E99D785E}"/>
              </a:ext>
            </a:extLst>
          </p:cNvPr>
          <p:cNvSpPr>
            <a:spLocks noGrp="1"/>
          </p:cNvSpPr>
          <p:nvPr>
            <p:ph type="title"/>
          </p:nvPr>
        </p:nvSpPr>
        <p:spPr/>
        <p:txBody>
          <a:bodyPr>
            <a:normAutofit/>
          </a:bodyPr>
          <a:lstStyle/>
          <a:p>
            <a:r>
              <a:rPr lang="en-IN" sz="4000" dirty="0"/>
              <a:t>LITERATURE REVIEW</a:t>
            </a:r>
          </a:p>
        </p:txBody>
      </p:sp>
      <p:pic>
        <p:nvPicPr>
          <p:cNvPr id="8" name="Content Placeholder 7">
            <a:extLst>
              <a:ext uri="{FF2B5EF4-FFF2-40B4-BE49-F238E27FC236}">
                <a16:creationId xmlns:a16="http://schemas.microsoft.com/office/drawing/2014/main" id="{AF0A5312-5F3B-A2E4-CCDA-28FAB7C6AB1C}"/>
              </a:ext>
            </a:extLst>
          </p:cNvPr>
          <p:cNvPicPr>
            <a:picLocks noGrp="1" noChangeAspect="1"/>
          </p:cNvPicPr>
          <p:nvPr>
            <p:ph idx="1"/>
          </p:nvPr>
        </p:nvPicPr>
        <p:blipFill>
          <a:blip r:embed="rId2"/>
          <a:stretch>
            <a:fillRect/>
          </a:stretch>
        </p:blipFill>
        <p:spPr>
          <a:xfrm>
            <a:off x="5917459" y="2108200"/>
            <a:ext cx="3383573" cy="199945"/>
          </a:xfrm>
        </p:spPr>
      </p:pic>
      <p:pic>
        <p:nvPicPr>
          <p:cNvPr id="6" name="Picture 5">
            <a:extLst>
              <a:ext uri="{FF2B5EF4-FFF2-40B4-BE49-F238E27FC236}">
                <a16:creationId xmlns:a16="http://schemas.microsoft.com/office/drawing/2014/main" id="{860DFE9E-91DA-D50C-12A0-78FD8117D80F}"/>
              </a:ext>
            </a:extLst>
          </p:cNvPr>
          <p:cNvPicPr>
            <a:picLocks noChangeAspect="1"/>
          </p:cNvPicPr>
          <p:nvPr/>
        </p:nvPicPr>
        <p:blipFill>
          <a:blip r:embed="rId3"/>
          <a:stretch>
            <a:fillRect/>
          </a:stretch>
        </p:blipFill>
        <p:spPr>
          <a:xfrm>
            <a:off x="2066530" y="2108201"/>
            <a:ext cx="3383573" cy="4069433"/>
          </a:xfrm>
          <a:prstGeom prst="rect">
            <a:avLst/>
          </a:prstGeom>
        </p:spPr>
      </p:pic>
      <p:pic>
        <p:nvPicPr>
          <p:cNvPr id="10" name="Picture 9">
            <a:extLst>
              <a:ext uri="{FF2B5EF4-FFF2-40B4-BE49-F238E27FC236}">
                <a16:creationId xmlns:a16="http://schemas.microsoft.com/office/drawing/2014/main" id="{CF673F76-5CFA-38D1-9D7F-2641AF90B818}"/>
              </a:ext>
            </a:extLst>
          </p:cNvPr>
          <p:cNvPicPr>
            <a:picLocks noChangeAspect="1"/>
          </p:cNvPicPr>
          <p:nvPr/>
        </p:nvPicPr>
        <p:blipFill>
          <a:blip r:embed="rId4"/>
          <a:stretch>
            <a:fillRect/>
          </a:stretch>
        </p:blipFill>
        <p:spPr>
          <a:xfrm>
            <a:off x="5925080" y="2308145"/>
            <a:ext cx="3391194" cy="3939881"/>
          </a:xfrm>
          <a:prstGeom prst="rect">
            <a:avLst/>
          </a:prstGeom>
        </p:spPr>
      </p:pic>
      <p:pic>
        <p:nvPicPr>
          <p:cNvPr id="3" name="Picture 2">
            <a:extLst>
              <a:ext uri="{FF2B5EF4-FFF2-40B4-BE49-F238E27FC236}">
                <a16:creationId xmlns:a16="http://schemas.microsoft.com/office/drawing/2014/main" id="{673D3AF3-7176-6034-08FE-282EFC9CB3E2}"/>
              </a:ext>
            </a:extLst>
          </p:cNvPr>
          <p:cNvPicPr>
            <a:picLocks noChangeAspect="1"/>
          </p:cNvPicPr>
          <p:nvPr/>
        </p:nvPicPr>
        <p:blipFill>
          <a:blip r:embed="rId5"/>
          <a:stretch>
            <a:fillRect/>
          </a:stretch>
        </p:blipFill>
        <p:spPr>
          <a:xfrm>
            <a:off x="10400306" y="0"/>
            <a:ext cx="1791694" cy="1167393"/>
          </a:xfrm>
          <a:prstGeom prst="rect">
            <a:avLst/>
          </a:prstGeom>
        </p:spPr>
      </p:pic>
      <p:sp>
        <p:nvSpPr>
          <p:cNvPr id="5" name="Date Placeholder 4">
            <a:extLst>
              <a:ext uri="{FF2B5EF4-FFF2-40B4-BE49-F238E27FC236}">
                <a16:creationId xmlns:a16="http://schemas.microsoft.com/office/drawing/2014/main" id="{4574F58F-9008-6722-6FAF-E15ADCCF694F}"/>
              </a:ext>
            </a:extLst>
          </p:cNvPr>
          <p:cNvSpPr>
            <a:spLocks noGrp="1"/>
          </p:cNvSpPr>
          <p:nvPr>
            <p:ph type="dt" sz="half" idx="10"/>
          </p:nvPr>
        </p:nvSpPr>
        <p:spPr/>
        <p:txBody>
          <a:bodyPr/>
          <a:lstStyle/>
          <a:p>
            <a:fld id="{B8D99BA3-4799-4BF0-9786-D5D600226DE9}" type="datetime1">
              <a:rPr lang="en-US" smtClean="0"/>
              <a:t>5/5/2024</a:t>
            </a:fld>
            <a:endParaRPr lang="en-US" dirty="0"/>
          </a:p>
        </p:txBody>
      </p:sp>
      <p:sp>
        <p:nvSpPr>
          <p:cNvPr id="7" name="Slide Number Placeholder 6">
            <a:extLst>
              <a:ext uri="{FF2B5EF4-FFF2-40B4-BE49-F238E27FC236}">
                <a16:creationId xmlns:a16="http://schemas.microsoft.com/office/drawing/2014/main" id="{21EC702A-983E-329A-97F1-3C7C4D351B59}"/>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53468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590B-5218-0492-5186-E418851B6E94}"/>
              </a:ext>
            </a:extLst>
          </p:cNvPr>
          <p:cNvSpPr>
            <a:spLocks noGrp="1"/>
          </p:cNvSpPr>
          <p:nvPr>
            <p:ph type="title"/>
          </p:nvPr>
        </p:nvSpPr>
        <p:spPr/>
        <p:txBody>
          <a:bodyPr>
            <a:normAutofit/>
          </a:bodyPr>
          <a:lstStyle/>
          <a:p>
            <a:r>
              <a:rPr lang="en-IN" sz="4000" dirty="0"/>
              <a:t>LITERATURE SURVEY</a:t>
            </a:r>
          </a:p>
        </p:txBody>
      </p:sp>
      <p:sp>
        <p:nvSpPr>
          <p:cNvPr id="3" name="Content Placeholder 2">
            <a:extLst>
              <a:ext uri="{FF2B5EF4-FFF2-40B4-BE49-F238E27FC236}">
                <a16:creationId xmlns:a16="http://schemas.microsoft.com/office/drawing/2014/main" id="{963B4C5C-E4DC-B071-BEF1-BE82FEFEFC63}"/>
              </a:ext>
            </a:extLst>
          </p:cNvPr>
          <p:cNvSpPr>
            <a:spLocks noGrp="1"/>
          </p:cNvSpPr>
          <p:nvPr>
            <p:ph idx="1"/>
          </p:nvPr>
        </p:nvSpPr>
        <p:spPr/>
        <p:txBody>
          <a:bodyPr/>
          <a:lstStyle/>
          <a:p>
            <a:pPr>
              <a:buFont typeface="Wingdings" panose="05000000000000000000" pitchFamily="2" charset="2"/>
              <a:buChar char="Ø"/>
            </a:pPr>
            <a:r>
              <a:rPr lang="en-IN" dirty="0"/>
              <a:t>LSTM with CNN &amp; RNN</a:t>
            </a:r>
          </a:p>
          <a:p>
            <a:pPr lvl="1">
              <a:buFont typeface="Wingdings" panose="05000000000000000000" pitchFamily="2" charset="2"/>
              <a:buChar char="Ø"/>
            </a:pPr>
            <a:r>
              <a:rPr lang="en-IN" dirty="0"/>
              <a:t>44 experimental data</a:t>
            </a:r>
          </a:p>
          <a:p>
            <a:pPr lvl="1">
              <a:buFont typeface="Wingdings" panose="05000000000000000000" pitchFamily="2" charset="2"/>
              <a:buChar char="Ø"/>
            </a:pPr>
            <a:r>
              <a:rPr lang="en-IN" dirty="0"/>
              <a:t>96% accuracy</a:t>
            </a:r>
          </a:p>
          <a:p>
            <a:pPr>
              <a:buFont typeface="Wingdings" panose="05000000000000000000" pitchFamily="2" charset="2"/>
              <a:buChar char="Ø"/>
            </a:pPr>
            <a:r>
              <a:rPr lang="en-IN" dirty="0"/>
              <a:t>Transfer learning</a:t>
            </a:r>
          </a:p>
          <a:p>
            <a:pPr lvl="1">
              <a:buFont typeface="Wingdings" panose="05000000000000000000" pitchFamily="2" charset="2"/>
              <a:buChar char="Ø"/>
            </a:pPr>
            <a:r>
              <a:rPr lang="en-IN" dirty="0"/>
              <a:t>NTHU-DDD</a:t>
            </a:r>
          </a:p>
          <a:p>
            <a:pPr lvl="1">
              <a:buFont typeface="Wingdings" panose="05000000000000000000" pitchFamily="2" charset="2"/>
              <a:buChar char="Ø"/>
            </a:pPr>
            <a:r>
              <a:rPr lang="en-IN" dirty="0"/>
              <a:t>97.45% accuracy</a:t>
            </a:r>
          </a:p>
          <a:p>
            <a:pPr>
              <a:buFont typeface="Wingdings" panose="05000000000000000000" pitchFamily="2" charset="2"/>
              <a:buChar char="Ø"/>
            </a:pPr>
            <a:r>
              <a:rPr lang="en-IN" dirty="0"/>
              <a:t>LSTM, VGG16, InceptionV3</a:t>
            </a:r>
          </a:p>
          <a:p>
            <a:pPr lvl="1">
              <a:buFont typeface="Wingdings" panose="05000000000000000000" pitchFamily="2" charset="2"/>
              <a:buChar char="Ø"/>
            </a:pPr>
            <a:r>
              <a:rPr lang="en-IN" dirty="0"/>
              <a:t>IoT data</a:t>
            </a:r>
          </a:p>
          <a:p>
            <a:pPr lvl="1">
              <a:buFont typeface="Wingdings" panose="05000000000000000000" pitchFamily="2" charset="2"/>
              <a:buChar char="Ø"/>
            </a:pPr>
            <a:r>
              <a:rPr lang="en-IN" dirty="0"/>
              <a:t>98% accuracy</a:t>
            </a:r>
          </a:p>
        </p:txBody>
      </p:sp>
      <p:pic>
        <p:nvPicPr>
          <p:cNvPr id="5" name="Picture 4">
            <a:extLst>
              <a:ext uri="{FF2B5EF4-FFF2-40B4-BE49-F238E27FC236}">
                <a16:creationId xmlns:a16="http://schemas.microsoft.com/office/drawing/2014/main" id="{B8A68EFB-4570-495E-2020-4649F3CF9508}"/>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03BB29BD-8B5F-A1E2-D5AF-3430CE61BC0F}"/>
              </a:ext>
            </a:extLst>
          </p:cNvPr>
          <p:cNvSpPr>
            <a:spLocks noGrp="1"/>
          </p:cNvSpPr>
          <p:nvPr>
            <p:ph type="dt" sz="half" idx="10"/>
          </p:nvPr>
        </p:nvSpPr>
        <p:spPr/>
        <p:txBody>
          <a:bodyPr/>
          <a:lstStyle/>
          <a:p>
            <a:fld id="{640BAC69-D6B3-4728-A22F-06468B4C8199}" type="datetime1">
              <a:rPr lang="en-US" smtClean="0"/>
              <a:t>5/5/2024</a:t>
            </a:fld>
            <a:endParaRPr lang="en-US" dirty="0"/>
          </a:p>
        </p:txBody>
      </p:sp>
      <p:sp>
        <p:nvSpPr>
          <p:cNvPr id="7" name="Slide Number Placeholder 6">
            <a:extLst>
              <a:ext uri="{FF2B5EF4-FFF2-40B4-BE49-F238E27FC236}">
                <a16:creationId xmlns:a16="http://schemas.microsoft.com/office/drawing/2014/main" id="{57B9BA25-C179-F7FE-7ABD-06E7E0CBA76A}"/>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49840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DDC4-462C-7B72-310F-C66C963F4224}"/>
              </a:ext>
            </a:extLst>
          </p:cNvPr>
          <p:cNvSpPr>
            <a:spLocks noGrp="1"/>
          </p:cNvSpPr>
          <p:nvPr>
            <p:ph type="title"/>
          </p:nvPr>
        </p:nvSpPr>
        <p:spPr/>
        <p:txBody>
          <a:bodyPr>
            <a:normAutofit/>
          </a:bodyPr>
          <a:lstStyle/>
          <a:p>
            <a:r>
              <a:rPr lang="en-US" sz="4000" dirty="0"/>
              <a:t>MODULES</a:t>
            </a:r>
            <a:endParaRPr lang="en-IN" sz="4000" dirty="0"/>
          </a:p>
        </p:txBody>
      </p:sp>
      <p:sp>
        <p:nvSpPr>
          <p:cNvPr id="3" name="Content Placeholder 2">
            <a:extLst>
              <a:ext uri="{FF2B5EF4-FFF2-40B4-BE49-F238E27FC236}">
                <a16:creationId xmlns:a16="http://schemas.microsoft.com/office/drawing/2014/main" id="{8244CFBA-0924-22D1-BC23-B78A584BA391}"/>
              </a:ext>
            </a:extLst>
          </p:cNvPr>
          <p:cNvSpPr>
            <a:spLocks noGrp="1"/>
          </p:cNvSpPr>
          <p:nvPr>
            <p:ph idx="1"/>
          </p:nvPr>
        </p:nvSpPr>
        <p:spPr/>
        <p:txBody>
          <a:bodyPr/>
          <a:lstStyle/>
          <a:p>
            <a:pPr>
              <a:buFont typeface="Wingdings" panose="05000000000000000000" pitchFamily="2" charset="2"/>
              <a:buChar char="Ø"/>
            </a:pPr>
            <a:r>
              <a:rPr lang="en-US" dirty="0"/>
              <a:t>Dataset</a:t>
            </a:r>
          </a:p>
          <a:p>
            <a:pPr>
              <a:buFont typeface="Wingdings" panose="05000000000000000000" pitchFamily="2" charset="2"/>
              <a:buChar char="Ø"/>
            </a:pPr>
            <a:r>
              <a:rPr lang="en-US" dirty="0"/>
              <a:t>Key Frame Extraction &amp; Selection</a:t>
            </a:r>
          </a:p>
          <a:p>
            <a:pPr>
              <a:buFont typeface="Wingdings" panose="05000000000000000000" pitchFamily="2" charset="2"/>
              <a:buChar char="Ø"/>
            </a:pPr>
            <a:r>
              <a:rPr lang="en-US" dirty="0"/>
              <a:t>Preprocessing</a:t>
            </a:r>
          </a:p>
          <a:p>
            <a:pPr lvl="1">
              <a:buFont typeface="Wingdings" panose="05000000000000000000" pitchFamily="2" charset="2"/>
              <a:buChar char="Ø"/>
            </a:pPr>
            <a:r>
              <a:rPr lang="en-US" dirty="0"/>
              <a:t>Cross Guided Bilateral filtering</a:t>
            </a:r>
          </a:p>
          <a:p>
            <a:pPr>
              <a:buFont typeface="Wingdings" panose="05000000000000000000" pitchFamily="2" charset="2"/>
              <a:buChar char="Ø"/>
            </a:pPr>
            <a:r>
              <a:rPr lang="en-US" dirty="0"/>
              <a:t>Feature Extraction</a:t>
            </a:r>
          </a:p>
          <a:p>
            <a:pPr lvl="1">
              <a:buFont typeface="Wingdings" panose="05000000000000000000" pitchFamily="2" charset="2"/>
              <a:buChar char="Ø"/>
            </a:pPr>
            <a:r>
              <a:rPr lang="en-US" dirty="0"/>
              <a:t>Hybrid dual-tree complex wavelet transforms with Walsh-Hadamard transform</a:t>
            </a:r>
          </a:p>
          <a:p>
            <a:pPr>
              <a:buFont typeface="Wingdings" panose="05000000000000000000" pitchFamily="2" charset="2"/>
              <a:buChar char="Ø"/>
            </a:pPr>
            <a:r>
              <a:rPr lang="en-US" dirty="0"/>
              <a:t>MCNN Model</a:t>
            </a:r>
            <a:endParaRPr lang="en-IN" dirty="0"/>
          </a:p>
        </p:txBody>
      </p:sp>
      <p:pic>
        <p:nvPicPr>
          <p:cNvPr id="5" name="Picture 4">
            <a:extLst>
              <a:ext uri="{FF2B5EF4-FFF2-40B4-BE49-F238E27FC236}">
                <a16:creationId xmlns:a16="http://schemas.microsoft.com/office/drawing/2014/main" id="{ABE62DCB-5AAA-4982-EC56-E8E436917678}"/>
              </a:ext>
            </a:extLst>
          </p:cNvPr>
          <p:cNvPicPr>
            <a:picLocks noChangeAspect="1"/>
          </p:cNvPicPr>
          <p:nvPr/>
        </p:nvPicPr>
        <p:blipFill>
          <a:blip r:embed="rId2"/>
          <a:stretch>
            <a:fillRect/>
          </a:stretch>
        </p:blipFill>
        <p:spPr>
          <a:xfrm>
            <a:off x="10400306" y="0"/>
            <a:ext cx="1791694" cy="1167393"/>
          </a:xfrm>
          <a:prstGeom prst="rect">
            <a:avLst/>
          </a:prstGeom>
        </p:spPr>
      </p:pic>
      <p:sp>
        <p:nvSpPr>
          <p:cNvPr id="6" name="Date Placeholder 5">
            <a:extLst>
              <a:ext uri="{FF2B5EF4-FFF2-40B4-BE49-F238E27FC236}">
                <a16:creationId xmlns:a16="http://schemas.microsoft.com/office/drawing/2014/main" id="{D5EB646B-B6CD-0954-9B88-3E4A1F345FA4}"/>
              </a:ext>
            </a:extLst>
          </p:cNvPr>
          <p:cNvSpPr>
            <a:spLocks noGrp="1"/>
          </p:cNvSpPr>
          <p:nvPr>
            <p:ph type="dt" sz="half" idx="10"/>
          </p:nvPr>
        </p:nvSpPr>
        <p:spPr/>
        <p:txBody>
          <a:bodyPr/>
          <a:lstStyle/>
          <a:p>
            <a:fld id="{4384CDE6-8E51-479C-BBF9-E6AEBBF4E987}" type="datetime1">
              <a:rPr lang="en-US" smtClean="0"/>
              <a:t>5/5/2024</a:t>
            </a:fld>
            <a:endParaRPr lang="en-US" dirty="0"/>
          </a:p>
        </p:txBody>
      </p:sp>
      <p:sp>
        <p:nvSpPr>
          <p:cNvPr id="7" name="Slide Number Placeholder 6">
            <a:extLst>
              <a:ext uri="{FF2B5EF4-FFF2-40B4-BE49-F238E27FC236}">
                <a16:creationId xmlns:a16="http://schemas.microsoft.com/office/drawing/2014/main" id="{8A9DA5D9-5252-4894-81D4-3DBE7753EB8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6504144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106</TotalTime>
  <Words>1808</Words>
  <Application>Microsoft Office PowerPoint</Application>
  <PresentationFormat>Widescreen</PresentationFormat>
  <Paragraphs>254</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Century Gothic</vt:lpstr>
      <vt:lpstr>Söhne</vt:lpstr>
      <vt:lpstr>Söhne Mono</vt:lpstr>
      <vt:lpstr>Wingdings</vt:lpstr>
      <vt:lpstr>Wingdings 3</vt:lpstr>
      <vt:lpstr>Wisp</vt:lpstr>
      <vt:lpstr>Facial Features Based Drowsiness Detection with Multi scale Convolutional Neural Network</vt:lpstr>
      <vt:lpstr>LAYOUT OF THIS PRESENTATION</vt:lpstr>
      <vt:lpstr>MOTIVATION</vt:lpstr>
      <vt:lpstr>OBJECTIVE</vt:lpstr>
      <vt:lpstr>BASE PAPER</vt:lpstr>
      <vt:lpstr>PROBLEM STATEMENT</vt:lpstr>
      <vt:lpstr>LITERATURE REVIEW</vt:lpstr>
      <vt:lpstr>LITERATURE SURVEY</vt:lpstr>
      <vt:lpstr>MODULES</vt:lpstr>
      <vt:lpstr>DATA SET</vt:lpstr>
      <vt:lpstr>YAWDD</vt:lpstr>
      <vt:lpstr>NTHU-DDD</vt:lpstr>
      <vt:lpstr>DATASET CLASSIFICATION</vt:lpstr>
      <vt:lpstr>PROPOSED TECHNIQUES (ARCHITECTURE)</vt:lpstr>
      <vt:lpstr>KEY FRAME EXTRACTION AND SELECTION</vt:lpstr>
      <vt:lpstr>KEY FRAME EXTRACTION AND SELECTION</vt:lpstr>
      <vt:lpstr>KEY FRAME EXTRACTION AND SELECTION</vt:lpstr>
      <vt:lpstr>PRE PROCESSING</vt:lpstr>
      <vt:lpstr>PRE PROCESSING</vt:lpstr>
      <vt:lpstr>PRE PROCESSING</vt:lpstr>
      <vt:lpstr>FEATURE EXTRACTION</vt:lpstr>
      <vt:lpstr>FEATURE EXTRACTION</vt:lpstr>
      <vt:lpstr>FEATURE EXTRACTION</vt:lpstr>
      <vt:lpstr>FEATURE EXTRACTION</vt:lpstr>
      <vt:lpstr>FEATURE EXTRACTION</vt:lpstr>
      <vt:lpstr>DLIB</vt:lpstr>
      <vt:lpstr>ADDITIONAL FEATURES</vt:lpstr>
      <vt:lpstr>ADDITIONAL FEATURES</vt:lpstr>
      <vt:lpstr>ADDITIONAL FEATURES</vt:lpstr>
      <vt:lpstr>ADDITIONAL FEATURES</vt:lpstr>
      <vt:lpstr>ADDITIONAL FEATURES OUTPUT</vt:lpstr>
      <vt:lpstr>MCNN- MULTISCALE CONVOLUTION NEURAL NETWORK</vt:lpstr>
      <vt:lpstr>Model Outputs</vt:lpstr>
      <vt:lpstr>OVERALL VIEW</vt:lpstr>
      <vt:lpstr>FSOA</vt:lpstr>
      <vt:lpstr>FSOA</vt:lpstr>
      <vt:lpstr>FSOA</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Sibikiran V</dc:creator>
  <cp:lastModifiedBy>Sibikiran V</cp:lastModifiedBy>
  <cp:revision>7</cp:revision>
  <dcterms:created xsi:type="dcterms:W3CDTF">2024-04-15T07:07:25Z</dcterms:created>
  <dcterms:modified xsi:type="dcterms:W3CDTF">2024-05-05T15:01:21Z</dcterms:modified>
</cp:coreProperties>
</file>